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7" r:id="rId3"/>
    <p:sldId id="415" r:id="rId4"/>
    <p:sldId id="452" r:id="rId5"/>
    <p:sldId id="330" r:id="rId6"/>
    <p:sldId id="455" r:id="rId7"/>
    <p:sldId id="456" r:id="rId8"/>
    <p:sldId id="457" r:id="rId9"/>
    <p:sldId id="458" r:id="rId10"/>
    <p:sldId id="451" r:id="rId11"/>
    <p:sldId id="459" r:id="rId12"/>
    <p:sldId id="460" r:id="rId13"/>
    <p:sldId id="461" r:id="rId14"/>
    <p:sldId id="465" r:id="rId15"/>
    <p:sldId id="466" r:id="rId16"/>
    <p:sldId id="468" r:id="rId17"/>
    <p:sldId id="467" r:id="rId18"/>
    <p:sldId id="462" r:id="rId19"/>
    <p:sldId id="463" r:id="rId20"/>
    <p:sldId id="469" r:id="rId21"/>
    <p:sldId id="464" r:id="rId22"/>
    <p:sldId id="453" r:id="rId23"/>
    <p:sldId id="470" r:id="rId24"/>
    <p:sldId id="471" r:id="rId25"/>
    <p:sldId id="472" r:id="rId26"/>
    <p:sldId id="473" r:id="rId27"/>
    <p:sldId id="474" r:id="rId28"/>
    <p:sldId id="475" r:id="rId29"/>
    <p:sldId id="476" r:id="rId30"/>
    <p:sldId id="477" r:id="rId31"/>
    <p:sldId id="478" r:id="rId32"/>
    <p:sldId id="479" r:id="rId33"/>
    <p:sldId id="454" r:id="rId34"/>
    <p:sldId id="385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EF"/>
    <a:srgbClr val="D5E3CF"/>
    <a:srgbClr val="EBF1E9"/>
    <a:srgbClr val="F4B183"/>
    <a:srgbClr val="D8422A"/>
    <a:srgbClr val="FFE699"/>
    <a:srgbClr val="2B76C8"/>
    <a:srgbClr val="A90FAD"/>
    <a:srgbClr val="70AD47"/>
    <a:srgbClr val="DF4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182" y="1334"/>
      </p:cViewPr>
      <p:guideLst>
        <p:guide orient="horz" pos="2160"/>
        <p:guide pos="3840"/>
        <p:guide orient="horz" pos="232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6" Type="http://schemas.openxmlformats.org/officeDocument/2006/relationships/image" Target="../media/image22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6.GIF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0.GIF"/><Relationship Id="rId6" Type="http://schemas.openxmlformats.org/officeDocument/2006/relationships/image" Target="../media/image29.GIF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52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51.png"/><Relationship Id="rId10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54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53.png"/><Relationship Id="rId10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55.png"/><Relationship Id="rId10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58.png"/><Relationship Id="rId14" Type="http://schemas.openxmlformats.org/officeDocument/2006/relationships/image" Target="../media/image57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56.png"/><Relationship Id="rId10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49.png"/><Relationship Id="rId15" Type="http://schemas.openxmlformats.org/officeDocument/2006/relationships/image" Target="../media/image62.png"/><Relationship Id="rId14" Type="http://schemas.openxmlformats.org/officeDocument/2006/relationships/image" Target="../media/image61.png"/><Relationship Id="rId13" Type="http://schemas.openxmlformats.org/officeDocument/2006/relationships/image" Target="../media/image60.png"/><Relationship Id="rId12" Type="http://schemas.openxmlformats.org/officeDocument/2006/relationships/image" Target="../media/image50.png"/><Relationship Id="rId11" Type="http://schemas.openxmlformats.org/officeDocument/2006/relationships/image" Target="../media/image59.png"/><Relationship Id="rId10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67.png"/><Relationship Id="rId16" Type="http://schemas.openxmlformats.org/officeDocument/2006/relationships/image" Target="../media/image66.png"/><Relationship Id="rId15" Type="http://schemas.openxmlformats.org/officeDocument/2006/relationships/image" Target="../media/image65.png"/><Relationship Id="rId14" Type="http://schemas.openxmlformats.org/officeDocument/2006/relationships/image" Target="../media/image64.png"/><Relationship Id="rId13" Type="http://schemas.openxmlformats.org/officeDocument/2006/relationships/image" Target="../media/image62.png"/><Relationship Id="rId12" Type="http://schemas.openxmlformats.org/officeDocument/2006/relationships/image" Target="../media/image50.png"/><Relationship Id="rId11" Type="http://schemas.openxmlformats.org/officeDocument/2006/relationships/image" Target="../media/image63.png"/><Relationship Id="rId10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68.png"/><Relationship Id="rId14" Type="http://schemas.openxmlformats.org/officeDocument/2006/relationships/image" Target="../media/image67.png"/><Relationship Id="rId13" Type="http://schemas.openxmlformats.org/officeDocument/2006/relationships/image" Target="../media/image62.png"/><Relationship Id="rId12" Type="http://schemas.openxmlformats.org/officeDocument/2006/relationships/image" Target="../media/image50.png"/><Relationship Id="rId11" Type="http://schemas.openxmlformats.org/officeDocument/2006/relationships/image" Target="../media/image63.png"/><Relationship Id="rId10" Type="http://schemas.openxmlformats.org/officeDocument/2006/relationships/image" Target="../media/image48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73.png"/><Relationship Id="rId10" Type="http://schemas.openxmlformats.org/officeDocument/2006/relationships/image" Target="../media/image72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microsoft.com/office/2007/relationships/hdphoto" Target="../media/image17.wdp"/><Relationship Id="rId7" Type="http://schemas.openxmlformats.org/officeDocument/2006/relationships/image" Target="../media/image16.pn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695344" y="2259446"/>
            <a:ext cx="48013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6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1503" y="3572222"/>
            <a:ext cx="39791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冯建周</a:t>
            </a:r>
            <a:endParaRPr lang="zh-CN" sz="2800" b="1" dirty="0">
              <a:solidFill>
                <a:srgbClr val="EEC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基本结构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9"/>
          <p:cNvSpPr/>
          <p:nvPr/>
        </p:nvSpPr>
        <p:spPr>
          <a:xfrm>
            <a:off x="1893198" y="2501138"/>
            <a:ext cx="498213" cy="28647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基本结构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3608451" y="1681734"/>
            <a:ext cx="1415034" cy="599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输入层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1"/>
          <p:cNvSpPr/>
          <p:nvPr/>
        </p:nvSpPr>
        <p:spPr>
          <a:xfrm>
            <a:off x="3608451" y="2660218"/>
            <a:ext cx="1415034" cy="599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1"/>
          <p:cNvSpPr/>
          <p:nvPr/>
        </p:nvSpPr>
        <p:spPr>
          <a:xfrm>
            <a:off x="3608451" y="3638702"/>
            <a:ext cx="1415034" cy="599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1"/>
          <p:cNvSpPr/>
          <p:nvPr/>
        </p:nvSpPr>
        <p:spPr>
          <a:xfrm>
            <a:off x="3608451" y="4617186"/>
            <a:ext cx="1415034" cy="599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1"/>
          <p:cNvSpPr/>
          <p:nvPr/>
        </p:nvSpPr>
        <p:spPr>
          <a:xfrm>
            <a:off x="3608451" y="5595670"/>
            <a:ext cx="1415034" cy="599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全连接</a:t>
            </a: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1"/>
          <p:cNvSpPr/>
          <p:nvPr/>
        </p:nvSpPr>
        <p:spPr>
          <a:xfrm>
            <a:off x="5759788" y="1681734"/>
            <a:ext cx="4444916" cy="59994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传递给网络的数据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1"/>
          <p:cNvSpPr/>
          <p:nvPr/>
        </p:nvSpPr>
        <p:spPr>
          <a:xfrm>
            <a:off x="5759788" y="2660218"/>
            <a:ext cx="4444916" cy="59994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提取数据的不同特征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1"/>
          <p:cNvSpPr/>
          <p:nvPr/>
        </p:nvSpPr>
        <p:spPr>
          <a:xfrm>
            <a:off x="5759788" y="3633533"/>
            <a:ext cx="4444916" cy="59994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为网络加入非线性因素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1"/>
          <p:cNvSpPr/>
          <p:nvPr/>
        </p:nvSpPr>
        <p:spPr>
          <a:xfrm>
            <a:off x="5759788" y="4617186"/>
            <a:ext cx="4444916" cy="59994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对计算后的特征图进行压缩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1"/>
          <p:cNvSpPr/>
          <p:nvPr/>
        </p:nvSpPr>
        <p:spPr>
          <a:xfrm>
            <a:off x="5759788" y="5600839"/>
            <a:ext cx="4444916" cy="599948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连接所有的特征，进行分类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2923074" y="1487424"/>
            <a:ext cx="192328" cy="4901184"/>
          </a:xfrm>
          <a:prstGeom prst="leftBrace">
            <a:avLst>
              <a:gd name="adj1" fmla="val 125061"/>
              <a:gd name="adj2" fmla="val 50000"/>
            </a:avLst>
          </a:prstGeom>
          <a:ln w="12700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2434" y="1413453"/>
            <a:ext cx="1072535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输入层是对数据进行预处理的阶段，将输入的数据（图像</a:t>
            </a:r>
            <a:r>
              <a: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文字）转换成网络能够计算的数字。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26" name="Picture 2" descr="https://pica.zhimg.com/80/v2-a58afcaf16004d32827dbce090b25233_720w.jpg?source=1940ef5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18" y="2772892"/>
            <a:ext cx="5152108" cy="306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17" y="3800762"/>
            <a:ext cx="4300250" cy="203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6487334" y="3233854"/>
            <a:ext cx="5252015" cy="369332"/>
            <a:chOff x="5905074" y="3233854"/>
            <a:chExt cx="5252015" cy="369332"/>
          </a:xfrm>
        </p:grpSpPr>
        <p:sp>
          <p:nvSpPr>
            <p:cNvPr id="7" name="文本框 6"/>
            <p:cNvSpPr txBox="1"/>
            <p:nvPr/>
          </p:nvSpPr>
          <p:spPr>
            <a:xfrm>
              <a:off x="5905074" y="3233854"/>
              <a:ext cx="21162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 like deep learning.</a:t>
              </a:r>
              <a:endParaRPr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268016" y="3233854"/>
              <a:ext cx="1151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 like NLP.</a:t>
              </a:r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664373" y="323385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 enjoy flying.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Convolutional layer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），卷积神经网络中每层卷积层由若干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卷积单元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组成，每个卷积单元的参数都是通过反向传播算法优化得到的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卷积运算的目的是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提取输入的不同特征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，第一层卷积层可能只能提取一些低级的特征如边缘、线条和角等层级，更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多层的网络能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从低级特征中迭代提取更复杂的特征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核（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filter/kernel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对输入图像进行共享权值的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步长（</a:t>
            </a:r>
            <a:r>
              <a:rPr kumimoji="0" lang="en-US" altLang="zh-CN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stride</a:t>
            </a:r>
            <a:r>
              <a:rPr kumimoji="0" lang="zh-CN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填充（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）：满足输出的图像的维度要求</a:t>
            </a:r>
            <a:endParaRPr kumimoji="0" lang="en-US" altLang="zh-CN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787" b="3762"/>
          <a:stretch>
            <a:fillRect/>
          </a:stretch>
        </p:blipFill>
        <p:spPr>
          <a:xfrm>
            <a:off x="7270537" y="2915991"/>
            <a:ext cx="4574360" cy="31910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52434" y="1413453"/>
                <a:ext cx="10725350" cy="69682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卷积核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往往是行数和列数均为奇数的矩阵，这样中心较好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定位。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卷积核元素的总和体现出输出的亮度，若元素总和为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，卷积后的图像与原图像亮度基本一致；若元素总和为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，则卷积后的图像基本上是黑色，其中较亮的部分往往就是提取出图像的某种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</a:t>
                </a:r>
                <a:endParaRPr kumimoji="0" lang="en-US" altLang="zh-CN" sz="180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kumimoji="0" lang="zh-CN" altLang="en-US" sz="180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用于图像模糊，平滑处理：均值滤波器</a:t>
                </a:r>
                <a:r>
                  <a:rPr kumimoji="0" lang="en-US" altLang="zh-CN" sz="180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altLang="zh-CN" sz="180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en-US" altLang="zh-CN" sz="18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cs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kumimoji="0" lang="en-US" altLang="zh-CN" sz="180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+mn-cs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9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zh-CN" sz="180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		</a:t>
                </a:r>
                <a:r>
                  <a:rPr kumimoji="0" lang="zh-CN" altLang="en-US" sz="180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高斯滤波器</a:t>
                </a:r>
                <a:r>
                  <a:rPr kumimoji="0" lang="en-US" altLang="zh-CN" sz="180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16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卷积核定义了卷积的大小范围，二维卷积核最常见的就是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3*3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的卷积核，也可以根据网络设计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5*5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或者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7*7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，甚至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1*1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等不同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size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的卷积核，来提取不同尺度的特征。但是大的卷积核会导致计算量的暴增，不利于模型深度的增加，计算性能也会降低。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6968254"/>
              </a:xfrm>
              <a:prstGeom prst="rect">
                <a:avLst/>
              </a:prstGeom>
              <a:blipFill rotWithShape="1">
                <a:blip r:embed="rId6"/>
                <a:stretch>
                  <a:fillRect l="-6" t="-8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填充：卷积核与图像尺寸不匹配，往往填充图像缺失区域，如上图，原始图片尺寸为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5*5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，卷积核的大小为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3*3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，如果不进行填充，步长为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的话，当卷积核沿着图片滑动后只能滑动出一个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3*3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的图片出来，这就造成了卷积后的图片和卷积前的图片尺寸不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一致，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所以为了避免这种情况，需要先对原始图片做边界填充处理。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153" y="3305447"/>
            <a:ext cx="4881912" cy="31009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3" y="1413453"/>
            <a:ext cx="532967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Padding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卷积运算的两个问题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对较深的卷积层难以增加网络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卷积一层，下一层输入的维度都会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图像边界信息利用不够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图像边界附近的重要信息可能被漏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卷积核的大小不再限制卷积神经网络的深度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神经网络能够发展得越来越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082113" y="1387300"/>
            <a:ext cx="5537116" cy="4778093"/>
            <a:chOff x="5898037" y="2051823"/>
            <a:chExt cx="4747794" cy="428959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68" r="15841"/>
            <a:stretch>
              <a:fillRect/>
            </a:stretch>
          </p:blipFill>
          <p:spPr>
            <a:xfrm>
              <a:off x="6458857" y="2051823"/>
              <a:ext cx="3734894" cy="194337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8037" y="4401094"/>
              <a:ext cx="4747794" cy="1940328"/>
            </a:xfrm>
            <a:prstGeom prst="rect">
              <a:avLst/>
            </a:prstGeom>
          </p:spPr>
        </p:pic>
        <p:cxnSp>
          <p:nvCxnSpPr>
            <p:cNvPr id="22" name="直接连接符 21"/>
            <p:cNvCxnSpPr/>
            <p:nvPr/>
          </p:nvCxnSpPr>
          <p:spPr>
            <a:xfrm>
              <a:off x="5898038" y="4199992"/>
              <a:ext cx="44506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卷积核的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提取的精度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步长定义了当卷积核在图像上面进行卷积操作的时候，每次卷积跨越的长度。在默认情况下，步长通常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52" y="2690735"/>
            <a:ext cx="2921536" cy="2974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53" y="2945845"/>
            <a:ext cx="3132480" cy="2738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761706" y="58756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步长为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77685" y="587563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步长为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434" y="1413453"/>
            <a:ext cx="1072535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往模型中加入非线性元素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，可以更好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地解决复杂的问题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40428" y="2566631"/>
            <a:ext cx="8911144" cy="2532028"/>
            <a:chOff x="1640428" y="2509837"/>
            <a:chExt cx="8911144" cy="260283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0428" y="2528887"/>
              <a:ext cx="2143125" cy="180022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91100" y="2509837"/>
              <a:ext cx="2314575" cy="1819275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13222" y="2605087"/>
              <a:ext cx="2038350" cy="1724025"/>
            </a:xfrm>
            <a:prstGeom prst="rect">
              <a:avLst/>
            </a:prstGeom>
          </p:spPr>
        </p:pic>
        <p:pic>
          <p:nvPicPr>
            <p:cNvPr id="23" name="Picture 4" descr="https://img-blog.csdn.net/20180104112208199?watermark/2/text/aHR0cDovL2Jsb2cuY3Nkbi5uZXQva2FuZ3lpNDEx/font/5a6L5L2T/fontsize/400/fill/I0JBQkFCMA==/dissolve/70/gravity/SouthEas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5715" y="4636416"/>
              <a:ext cx="1352550" cy="44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img-blog.csdn.net/20180104112848849?watermark/2/text/aHR0cDovL2Jsb2cuY3Nkbi5uZXQva2FuZ3lpNDEx/font/5a6L5L2T/fontsize/400/fill/I0JBQkFCMA==/dissolve/70/gravity/SouthEast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2" y="4607843"/>
              <a:ext cx="2724150" cy="504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s://img-blog.csdn.net/20180104113836278?watermark/2/text/aHR0cDovL2Jsb2cuY3Nkbi5uZXQva2FuZ3lpNDEx/font/5a6L5L2T/fontsize/400/fill/I0JBQkFCMA==/dissolve/70/gravity/SouthEas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397" y="4750717"/>
              <a:ext cx="1524000" cy="219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组合 25"/>
          <p:cNvGrpSpPr/>
          <p:nvPr/>
        </p:nvGrpSpPr>
        <p:grpSpPr>
          <a:xfrm>
            <a:off x="1630596" y="5397603"/>
            <a:ext cx="10030297" cy="369332"/>
            <a:chOff x="1268361" y="5011341"/>
            <a:chExt cx="10030297" cy="369332"/>
          </a:xfrm>
        </p:grpSpPr>
        <p:sp>
          <p:nvSpPr>
            <p:cNvPr id="27" name="矩形 26"/>
            <p:cNvSpPr/>
            <p:nvPr/>
          </p:nvSpPr>
          <p:spPr>
            <a:xfrm>
              <a:off x="1268361" y="5011341"/>
              <a:ext cx="30790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sigmod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激活函数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802354" y="5011341"/>
              <a:ext cx="29489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dirty="0" err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tanh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激活函数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036101" y="5011341"/>
              <a:ext cx="326255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elu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激活函数，最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常用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752434" y="5920182"/>
            <a:ext cx="1072535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一般不在同一个网络中使用多种激活函数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的主要的作用是压缩数据和参数的量（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保持最显著的特征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），通过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去掉上一层的输出中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不重要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的信息，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进一步减少参数数量。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Pooling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的方法很多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，常用方法有最大池化与均值池化。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90" y="2483984"/>
            <a:ext cx="4041034" cy="34383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52434" y="3312844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右图相当于对输入数据使用了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2*2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stride = 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的卷积核，但是该卷积核不是通过学习获得，而是人为定义的卷积核（不算做参数）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36202" y="1551093"/>
            <a:ext cx="4514541" cy="5157523"/>
            <a:chOff x="913534" y="1551093"/>
            <a:chExt cx="4514541" cy="51575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/>
                <p:cNvSpPr/>
                <p:nvPr/>
              </p:nvSpPr>
              <p:spPr>
                <a:xfrm>
                  <a:off x="913534" y="4751477"/>
                  <a:ext cx="4514541" cy="19571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en-US" altLang="zh-CN" dirty="0">
                      <a:solidFill>
                        <a:srgbClr val="FF3300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Wingdings" panose="05000000000000000000" pitchFamily="2" charset="2"/>
                    </a:rPr>
                    <a:t>Max-Pooling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  <a:sym typeface="Wingdings" panose="05000000000000000000" pitchFamily="2" charset="2"/>
                    </a:rPr>
                    <a:t>:  </a:t>
                  </a:r>
                  <a:endPara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rPr>
                    <a:t>对邻域内特征点取最大作为最后的特征值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50000"/>
                    </a:lnSpc>
                    <a:defRPr/>
                  </a:pPr>
                  <a:endParaRPr lang="en-US" altLang="zh-CN" sz="8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50000"/>
                    </a:lnSpc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max</m:t>
                        </m:r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.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3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.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.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5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.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6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.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6</m:t>
                        </m:r>
                      </m:oMath>
                    </m:oMathPara>
                  </a14:m>
                  <a:endPara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50000"/>
                    </a:lnSpc>
                    <a:defRPr/>
                  </a:pP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  <a:sym typeface="Wingdings" panose="05000000000000000000" pitchFamily="2" charset="2"/>
                    </a:rPr>
                    <a:t>			</a:t>
                  </a:r>
                  <a:endPara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  <a:sym typeface="Wingdings" panose="05000000000000000000" pitchFamily="2" charset="2"/>
                  </a:endParaRPr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534" y="4751477"/>
                  <a:ext cx="4514541" cy="1957139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图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34" y="1551093"/>
              <a:ext cx="3551649" cy="3254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组合 21"/>
          <p:cNvGrpSpPr/>
          <p:nvPr/>
        </p:nvGrpSpPr>
        <p:grpSpPr>
          <a:xfrm>
            <a:off x="6744931" y="1551093"/>
            <a:ext cx="4310867" cy="4812919"/>
            <a:chOff x="6744931" y="1551093"/>
            <a:chExt cx="4310867" cy="48129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/>
                <p:cNvSpPr/>
                <p:nvPr/>
              </p:nvSpPr>
              <p:spPr>
                <a:xfrm>
                  <a:off x="6744931" y="4741645"/>
                  <a:ext cx="4310867" cy="162236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defRPr/>
                  </a:pPr>
                  <a:r>
                    <a:rPr lang="en-US" altLang="zh-CN" dirty="0">
                      <a:solidFill>
                        <a:srgbClr val="FF3300"/>
                      </a:solidFill>
                      <a:latin typeface="华文楷体" panose="02010600040101010101" pitchFamily="2" charset="-122"/>
                      <a:ea typeface="华文楷体" panose="02010600040101010101" pitchFamily="2" charset="-122"/>
                      <a:sym typeface="Wingdings" panose="05000000000000000000" pitchFamily="2" charset="2"/>
                    </a:rPr>
                    <a:t>Mean-Pooling</a:t>
                  </a:r>
                  <a:r>
                    <a:rPr lang="en-US" altLang="zh-CN" dirty="0">
                      <a:latin typeface="华文楷体" panose="02010600040101010101" pitchFamily="2" charset="-122"/>
                      <a:ea typeface="华文楷体" panose="02010600040101010101" pitchFamily="2" charset="-122"/>
                      <a:sym typeface="Wingdings" panose="05000000000000000000" pitchFamily="2" charset="2"/>
                    </a:rPr>
                    <a:t>:</a:t>
                  </a:r>
                  <a:r>
                    <a:rPr lang="zh-CN" altLang="en-US" dirty="0">
                      <a:latin typeface="华文楷体" panose="02010600040101010101" pitchFamily="2" charset="-122"/>
                      <a:ea typeface="华文楷体" panose="02010600040101010101" pitchFamily="2" charset="-122"/>
                      <a:sym typeface="Wingdings" panose="05000000000000000000" pitchFamily="2" charset="2"/>
                    </a:rPr>
                    <a:t>  </a:t>
                  </a:r>
                  <a:endParaRPr lang="en-US" altLang="zh-CN" dirty="0">
                    <a:latin typeface="华文楷体" panose="02010600040101010101" pitchFamily="2" charset="-122"/>
                    <a:ea typeface="华文楷体" panose="02010600040101010101" pitchFamily="2" charset="-122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  <a:sym typeface="Wingdings" panose="05000000000000000000" pitchFamily="2" charset="2"/>
                    </a:rPr>
                    <a:t>对邻域内特征点取平均作为最后的特征值</a:t>
                  </a:r>
                  <a:endPara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endParaRPr>
                </a:p>
                <a:p>
                  <a:pPr>
                    <a:lnSpc>
                      <a:spcPct val="150000"/>
                    </a:lnSpc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.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3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.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2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.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5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0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.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sym typeface="Wingdings" panose="05000000000000000000" pitchFamily="2" charset="2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0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.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  <a:sym typeface="Wingdings" panose="05000000000000000000" pitchFamily="2" charset="2"/>
                          </a:rPr>
                          <m:t>4</m:t>
                        </m:r>
                      </m:oMath>
                    </m:oMathPara>
                  </a14:m>
                  <a:endParaRPr lang="en-US" altLang="zh-CN" sz="1600" dirty="0">
                    <a:latin typeface="华文楷体" panose="02010600040101010101" pitchFamily="2" charset="-122"/>
                    <a:ea typeface="华文楷体" panose="02010600040101010101" pitchFamily="2" charset="-122"/>
                    <a:sym typeface="Wingdings" panose="05000000000000000000" pitchFamily="2" charset="2"/>
                  </a:endParaRPr>
                </a:p>
              </p:txBody>
            </p:sp>
          </mc:Choice>
          <mc:Fallback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931" y="4741645"/>
                  <a:ext cx="4310867" cy="162236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图片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931" y="1551093"/>
              <a:ext cx="3551649" cy="3198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85323" y="1188302"/>
            <a:ext cx="607187" cy="607187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85323" y="2487014"/>
            <a:ext cx="607187" cy="607187"/>
            <a:chOff x="5583547" y="3086961"/>
            <a:chExt cx="607187" cy="607187"/>
          </a:xfrm>
        </p:grpSpPr>
        <p:sp>
          <p:nvSpPr>
            <p:cNvPr id="19" name="椭圆 18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85323" y="4512718"/>
            <a:ext cx="607187" cy="607187"/>
            <a:chOff x="5583547" y="3086961"/>
            <a:chExt cx="607187" cy="607187"/>
          </a:xfrm>
        </p:grpSpPr>
        <p:sp>
          <p:nvSpPr>
            <p:cNvPr id="22" name="椭圆 21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卷积神经网络概述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卷积神经网络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基本结构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网络训练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全连接层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 l="4123" t="16411" r="44240" b="8449"/>
          <a:stretch>
            <a:fillRect/>
          </a:stretch>
        </p:blipFill>
        <p:spPr>
          <a:xfrm>
            <a:off x="6890496" y="2378363"/>
            <a:ext cx="4871326" cy="30571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00149" y="1662779"/>
            <a:ext cx="6090347" cy="46628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Notes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将多层的特征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映射成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一个一维的向量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采用全连接的方式将向量连接向输出层，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卷积特征的空间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限制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卷积层获得的不同的特征进行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目的是得到一个可以对不同类别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进行区分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的得分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就是获得对应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每个类别的得分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卷积神经网络概述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卷积神经网络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基本结构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网络训练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52434" y="1413453"/>
                <a:ext cx="10725350" cy="5078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积网络在本质上是一种输入到输出的映射，它能够学习大量的输入与输出之间的映射关系，而不需要任何输入和输出之间的精确的数学表达式，只要用已知的模式对卷积网络加以训练，网络就具有输入输出对之间的映射能力。卷积神经网络的训练过程与传统神经网络类似，也是参照了反向传播算法。</a:t>
                </a:r>
                <a:endParaRPr kumimoji="0" lang="en-US" altLang="zh-CN" sz="180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kumimoji="0" lang="en-US" altLang="zh-CN" sz="180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阶段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向前传播阶段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从样本集中取一个样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输入网络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根据网络可得输出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acc>
                  </m:oMath>
                </a14:m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第二</a:t>
                </a:r>
                <a:r>
                  <a:rPr kumimoji="0" lang="zh-CN" altLang="en-US" sz="1800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阶段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向后传播阶段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采用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acc>
                      <m:ac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kumimoji="0" lang="en-US" altLang="zh-CN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zh-CN" altLang="en-US" i="0" u="none" strike="noStrike" kern="120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产生的误差进行更新网络权重</a:t>
                </a:r>
                <a:endParaRPr kumimoji="0" lang="en-US" altLang="zh-CN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迭代进行上述过程，直到满足条件为止。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5078313"/>
              </a:xfrm>
              <a:prstGeom prst="rect">
                <a:avLst/>
              </a:prstGeom>
              <a:blipFill rotWithShape="1">
                <a:blip r:embed="rId6"/>
                <a:stretch>
                  <a:fillRect l="-6" t="-11" r="1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向前传播阶段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849800" y="1983859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464100" y="232182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64100" y="266038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64100" y="297379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849800" y="3561720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1849800" y="5139581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1464100" y="198385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33" name="文本框 32"/>
          <p:cNvSpPr txBox="1"/>
          <p:nvPr/>
        </p:nvSpPr>
        <p:spPr>
          <a:xfrm>
            <a:off x="1464100" y="387979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34" name="文本框 33"/>
          <p:cNvSpPr txBox="1"/>
          <p:nvPr/>
        </p:nvSpPr>
        <p:spPr>
          <a:xfrm>
            <a:off x="1464100" y="421835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35" name="文本框 34"/>
          <p:cNvSpPr txBox="1"/>
          <p:nvPr/>
        </p:nvSpPr>
        <p:spPr>
          <a:xfrm>
            <a:off x="1464100" y="453176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464100" y="354182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464100" y="546359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464100" y="5802144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39" name="文本框 38"/>
          <p:cNvSpPr txBox="1"/>
          <p:nvPr/>
        </p:nvSpPr>
        <p:spPr>
          <a:xfrm>
            <a:off x="1464100" y="611556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40" name="文本框 39"/>
          <p:cNvSpPr txBox="1"/>
          <p:nvPr/>
        </p:nvSpPr>
        <p:spPr>
          <a:xfrm>
            <a:off x="1464100" y="512562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graphicFrame>
        <p:nvGraphicFramePr>
          <p:cNvPr id="41" name="表格 40"/>
          <p:cNvGraphicFramePr>
            <a:graphicFrameLocks noGrp="1"/>
          </p:cNvGraphicFramePr>
          <p:nvPr/>
        </p:nvGraphicFramePr>
        <p:xfrm>
          <a:off x="3971569" y="3899636"/>
          <a:ext cx="1442040" cy="6572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8" name="直接箭头连接符 7"/>
          <p:cNvCxnSpPr>
            <a:stCxn id="2" idx="3"/>
            <a:endCxn id="41" idx="1"/>
          </p:cNvCxnSpPr>
          <p:nvPr/>
        </p:nvCxnSpPr>
        <p:spPr>
          <a:xfrm>
            <a:off x="3291840" y="2641127"/>
            <a:ext cx="679729" cy="1587143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22" idx="3"/>
            <a:endCxn id="41" idx="1"/>
          </p:cNvCxnSpPr>
          <p:nvPr/>
        </p:nvCxnSpPr>
        <p:spPr>
          <a:xfrm>
            <a:off x="3291840" y="4218988"/>
            <a:ext cx="679729" cy="9282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7" idx="3"/>
            <a:endCxn id="41" idx="1"/>
          </p:cNvCxnSpPr>
          <p:nvPr/>
        </p:nvCxnSpPr>
        <p:spPr>
          <a:xfrm flipV="1">
            <a:off x="3291840" y="4228270"/>
            <a:ext cx="679729" cy="1568579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表格 52"/>
          <p:cNvGraphicFramePr>
            <a:graphicFrameLocks noGrp="1"/>
          </p:cNvGraphicFramePr>
          <p:nvPr/>
        </p:nvGraphicFramePr>
        <p:xfrm>
          <a:off x="5901373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/>
        </p:nvGraphicFramePr>
        <p:xfrm>
          <a:off x="7920185" y="4063953"/>
          <a:ext cx="480680" cy="3286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2.5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56" name="直接箭头连接符 55"/>
          <p:cNvCxnSpPr>
            <a:stCxn id="61" idx="3"/>
            <a:endCxn id="54" idx="1"/>
          </p:cNvCxnSpPr>
          <p:nvPr/>
        </p:nvCxnSpPr>
        <p:spPr>
          <a:xfrm>
            <a:off x="7391459" y="4228270"/>
            <a:ext cx="5287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表格 60"/>
          <p:cNvGraphicFramePr>
            <a:graphicFrameLocks noGrp="1"/>
          </p:cNvGraphicFramePr>
          <p:nvPr/>
        </p:nvGraphicFramePr>
        <p:xfrm>
          <a:off x="6910779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63" name="直接箭头连接符 62"/>
          <p:cNvCxnSpPr>
            <a:stCxn id="53" idx="3"/>
            <a:endCxn id="61" idx="1"/>
          </p:cNvCxnSpPr>
          <p:nvPr/>
        </p:nvCxnSpPr>
        <p:spPr>
          <a:xfrm>
            <a:off x="6382053" y="4228270"/>
            <a:ext cx="52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382053" y="3966660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391459" y="3966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8863584" y="3541829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8863584" y="4407748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直接箭头连接符 71"/>
          <p:cNvCxnSpPr>
            <a:stCxn id="54" idx="3"/>
            <a:endCxn id="69" idx="2"/>
          </p:cNvCxnSpPr>
          <p:nvPr/>
        </p:nvCxnSpPr>
        <p:spPr>
          <a:xfrm flipV="1">
            <a:off x="8400865" y="3773117"/>
            <a:ext cx="462719" cy="45515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54" idx="3"/>
            <a:endCxn id="70" idx="2"/>
          </p:cNvCxnSpPr>
          <p:nvPr/>
        </p:nvCxnSpPr>
        <p:spPr>
          <a:xfrm>
            <a:off x="8400865" y="4228270"/>
            <a:ext cx="462719" cy="41076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41" idx="3"/>
            <a:endCxn id="53" idx="1"/>
          </p:cNvCxnSpPr>
          <p:nvPr/>
        </p:nvCxnSpPr>
        <p:spPr>
          <a:xfrm>
            <a:off x="5413609" y="4228270"/>
            <a:ext cx="487764" cy="0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4278881" y="35104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83"/>
              <p:cNvSpPr txBox="1"/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1149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64" t="-53282" r="-1322" b="-53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本框 84"/>
              <p:cNvSpPr txBox="1"/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8085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832" t="-100008" r="883" b="-99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8767698" y="3658634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-0.2875</a:t>
            </a:r>
            <a:endParaRPr lang="zh-CN" altLang="en-US" sz="1050" dirty="0"/>
          </a:p>
        </p:txBody>
      </p:sp>
      <p:sp>
        <p:nvSpPr>
          <p:cNvPr id="87" name="文本框 86"/>
          <p:cNvSpPr txBox="1"/>
          <p:nvPr/>
        </p:nvSpPr>
        <p:spPr>
          <a:xfrm>
            <a:off x="8778118" y="45121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-2.0212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/>
              <p:cNvSpPr txBox="1"/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:0.8499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blipFill rotWithShape="1">
                <a:blip r:embed="rId8"/>
                <a:stretch>
                  <a:fillRect l="-33" t="-157" r="-79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本框 90"/>
              <p:cNvSpPr txBox="1"/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:0.1501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blipFill rotWithShape="1">
                <a:blip r:embed="rId9"/>
                <a:stretch>
                  <a:fillRect l="-19" t="-176" r="-416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本框 91"/>
              <p:cNvSpPr txBox="1"/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blipFill rotWithShape="1">
                <a:blip r:embed="rId10"/>
                <a:stretch>
                  <a:fillRect l="-14" t="-122" r="34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本框 92"/>
              <p:cNvSpPr txBox="1"/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0" dirty="0" smtClean="0"/>
                  <a:t>损失函数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blipFill rotWithShape="1">
                <a:blip r:embed="rId11"/>
                <a:stretch>
                  <a:fillRect l="-18" t="-79" r="-298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本框 93"/>
              <p:cNvSpPr txBox="1"/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5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blipFill rotWithShape="1">
                <a:blip r:embed="rId12"/>
                <a:stretch>
                  <a:fillRect l="-120" t="-157" r="8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向后传播阶段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849800" y="1983859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464100" y="232182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64100" y="266038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64100" y="297379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849800" y="3561720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849800" y="5139581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464100" y="198385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464100" y="387979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464100" y="421835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464100" y="453176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64100" y="354182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464100" y="546359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1464100" y="5802144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464100" y="611556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464100" y="512562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3971569" y="3899636"/>
          <a:ext cx="1442040" cy="6572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stCxn id="12" idx="3"/>
            <a:endCxn id="33" idx="1"/>
          </p:cNvCxnSpPr>
          <p:nvPr/>
        </p:nvCxnSpPr>
        <p:spPr>
          <a:xfrm>
            <a:off x="3291840" y="2641127"/>
            <a:ext cx="679729" cy="1587143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2" idx="3"/>
            <a:endCxn id="33" idx="1"/>
          </p:cNvCxnSpPr>
          <p:nvPr/>
        </p:nvCxnSpPr>
        <p:spPr>
          <a:xfrm>
            <a:off x="3291840" y="4218988"/>
            <a:ext cx="679729" cy="9282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3" idx="3"/>
            <a:endCxn id="33" idx="1"/>
          </p:cNvCxnSpPr>
          <p:nvPr/>
        </p:nvCxnSpPr>
        <p:spPr>
          <a:xfrm flipV="1">
            <a:off x="3291840" y="4228270"/>
            <a:ext cx="679729" cy="1568579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5901373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920185" y="4063953"/>
          <a:ext cx="480680" cy="3286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2.5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9" name="直接箭头连接符 38"/>
          <p:cNvCxnSpPr>
            <a:stCxn id="40" idx="3"/>
            <a:endCxn id="38" idx="1"/>
          </p:cNvCxnSpPr>
          <p:nvPr/>
        </p:nvCxnSpPr>
        <p:spPr>
          <a:xfrm>
            <a:off x="7391459" y="4228270"/>
            <a:ext cx="5287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6910779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41" name="直接箭头连接符 40"/>
          <p:cNvCxnSpPr>
            <a:stCxn id="37" idx="3"/>
            <a:endCxn id="40" idx="1"/>
          </p:cNvCxnSpPr>
          <p:nvPr/>
        </p:nvCxnSpPr>
        <p:spPr>
          <a:xfrm>
            <a:off x="6382053" y="4228270"/>
            <a:ext cx="52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382053" y="3966660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91459" y="3966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863584" y="3541829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8863584" y="4407748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38" idx="3"/>
            <a:endCxn id="44" idx="2"/>
          </p:cNvCxnSpPr>
          <p:nvPr/>
        </p:nvCxnSpPr>
        <p:spPr>
          <a:xfrm flipV="1">
            <a:off x="8400865" y="3773117"/>
            <a:ext cx="462719" cy="45515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8" idx="3"/>
            <a:endCxn id="45" idx="2"/>
          </p:cNvCxnSpPr>
          <p:nvPr/>
        </p:nvCxnSpPr>
        <p:spPr>
          <a:xfrm>
            <a:off x="8400865" y="4228270"/>
            <a:ext cx="462719" cy="41076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3" idx="3"/>
            <a:endCxn id="37" idx="1"/>
          </p:cNvCxnSpPr>
          <p:nvPr/>
        </p:nvCxnSpPr>
        <p:spPr>
          <a:xfrm>
            <a:off x="5413609" y="4228270"/>
            <a:ext cx="487764" cy="0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78881" y="35104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1149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64" t="-53282" r="-1322" b="-53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8085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832" t="-100008" r="883" b="-99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8767698" y="3658634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-0.2875</a:t>
            </a:r>
            <a:endParaRPr lang="zh-CN" altLang="en-US" sz="1050" dirty="0"/>
          </a:p>
        </p:txBody>
      </p:sp>
      <p:sp>
        <p:nvSpPr>
          <p:cNvPr id="53" name="文本框 52"/>
          <p:cNvSpPr txBox="1"/>
          <p:nvPr/>
        </p:nvSpPr>
        <p:spPr>
          <a:xfrm>
            <a:off x="8778118" y="45121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-2.0212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:0.8499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blipFill rotWithShape="1">
                <a:blip r:embed="rId8"/>
                <a:stretch>
                  <a:fillRect l="-33" t="-157" r="-79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:0.1501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blipFill rotWithShape="1">
                <a:blip r:embed="rId9"/>
                <a:stretch>
                  <a:fillRect l="-19" t="-176" r="-416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blipFill rotWithShape="1">
                <a:blip r:embed="rId10"/>
                <a:stretch>
                  <a:fillRect l="-14" t="-122" r="34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901373" y="5263683"/>
                <a:ext cx="4184607" cy="664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8499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1501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373" y="5263683"/>
                <a:ext cx="4184607" cy="664349"/>
              </a:xfrm>
              <a:prstGeom prst="rect">
                <a:avLst/>
              </a:prstGeom>
              <a:blipFill rotWithShape="1">
                <a:blip r:embed="rId11"/>
                <a:stretch>
                  <a:fillRect l="-8" t="-25" r="7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0" dirty="0" smtClean="0"/>
                  <a:t>损失函数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blipFill rotWithShape="1">
                <a:blip r:embed="rId12"/>
                <a:stretch>
                  <a:fillRect l="-18" t="-79" r="-298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5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blipFill rotWithShape="1">
                <a:blip r:embed="rId13"/>
                <a:stretch>
                  <a:fillRect l="-120" t="-157" r="8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5901373" y="5939570"/>
                <a:ext cx="4027448" cy="664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1501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1501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373" y="5939570"/>
                <a:ext cx="4027448" cy="664349"/>
              </a:xfrm>
              <a:prstGeom prst="rect">
                <a:avLst/>
              </a:prstGeom>
              <a:blipFill rotWithShape="1">
                <a:blip r:embed="rId14"/>
                <a:stretch>
                  <a:fillRect l="-8" t="-62" r="15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向后传播阶段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849800" y="1983859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464100" y="232182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64100" y="266038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64100" y="297379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849800" y="3561720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849800" y="5139581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464100" y="198385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464100" y="387979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464100" y="421835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464100" y="453176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64100" y="354182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464100" y="546359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1464100" y="5802144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464100" y="611556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464100" y="512562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3971569" y="3899636"/>
          <a:ext cx="1442040" cy="6572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stCxn id="12" idx="3"/>
            <a:endCxn id="33" idx="1"/>
          </p:cNvCxnSpPr>
          <p:nvPr/>
        </p:nvCxnSpPr>
        <p:spPr>
          <a:xfrm>
            <a:off x="3291840" y="2641127"/>
            <a:ext cx="679729" cy="1587143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2" idx="3"/>
            <a:endCxn id="33" idx="1"/>
          </p:cNvCxnSpPr>
          <p:nvPr/>
        </p:nvCxnSpPr>
        <p:spPr>
          <a:xfrm>
            <a:off x="3291840" y="4218988"/>
            <a:ext cx="679729" cy="9282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3" idx="3"/>
            <a:endCxn id="33" idx="1"/>
          </p:cNvCxnSpPr>
          <p:nvPr/>
        </p:nvCxnSpPr>
        <p:spPr>
          <a:xfrm flipV="1">
            <a:off x="3291840" y="4228270"/>
            <a:ext cx="679729" cy="1568579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5901373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920185" y="4063953"/>
          <a:ext cx="480680" cy="3286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2.5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9" name="直接箭头连接符 38"/>
          <p:cNvCxnSpPr>
            <a:stCxn id="40" idx="3"/>
            <a:endCxn id="38" idx="1"/>
          </p:cNvCxnSpPr>
          <p:nvPr/>
        </p:nvCxnSpPr>
        <p:spPr>
          <a:xfrm>
            <a:off x="7391459" y="4228270"/>
            <a:ext cx="5287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6910779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41" name="直接箭头连接符 40"/>
          <p:cNvCxnSpPr>
            <a:stCxn id="37" idx="3"/>
            <a:endCxn id="40" idx="1"/>
          </p:cNvCxnSpPr>
          <p:nvPr/>
        </p:nvCxnSpPr>
        <p:spPr>
          <a:xfrm>
            <a:off x="6382053" y="4228270"/>
            <a:ext cx="52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382053" y="3966660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91459" y="3966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863584" y="3541829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8863584" y="4407748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38" idx="3"/>
            <a:endCxn id="44" idx="2"/>
          </p:cNvCxnSpPr>
          <p:nvPr/>
        </p:nvCxnSpPr>
        <p:spPr>
          <a:xfrm flipV="1">
            <a:off x="8400865" y="3773117"/>
            <a:ext cx="462719" cy="45515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8" idx="3"/>
            <a:endCxn id="45" idx="2"/>
          </p:cNvCxnSpPr>
          <p:nvPr/>
        </p:nvCxnSpPr>
        <p:spPr>
          <a:xfrm>
            <a:off x="8400865" y="4228270"/>
            <a:ext cx="462719" cy="41076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3" idx="3"/>
            <a:endCxn id="37" idx="1"/>
          </p:cNvCxnSpPr>
          <p:nvPr/>
        </p:nvCxnSpPr>
        <p:spPr>
          <a:xfrm>
            <a:off x="5413609" y="4228270"/>
            <a:ext cx="487764" cy="0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78881" y="35104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1149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64" t="-53282" r="-1322" b="-53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8085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832" t="-100008" r="883" b="-99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8767698" y="3658634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-0.2875</a:t>
            </a:r>
            <a:endParaRPr lang="zh-CN" altLang="en-US" sz="1050" dirty="0"/>
          </a:p>
        </p:txBody>
      </p:sp>
      <p:sp>
        <p:nvSpPr>
          <p:cNvPr id="53" name="文本框 52"/>
          <p:cNvSpPr txBox="1"/>
          <p:nvPr/>
        </p:nvSpPr>
        <p:spPr>
          <a:xfrm>
            <a:off x="8778118" y="45121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-2.0212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:0.8499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blipFill rotWithShape="1">
                <a:blip r:embed="rId8"/>
                <a:stretch>
                  <a:fillRect l="-33" t="-157" r="-79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:0.1501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blipFill rotWithShape="1">
                <a:blip r:embed="rId9"/>
                <a:stretch>
                  <a:fillRect l="-19" t="-176" r="-416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blipFill rotWithShape="1">
                <a:blip r:embed="rId10"/>
                <a:stretch>
                  <a:fillRect l="-14" t="-122" r="34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901373" y="5263683"/>
                <a:ext cx="4840877" cy="664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1501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37525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373" y="5263683"/>
                <a:ext cx="4840877" cy="664349"/>
              </a:xfrm>
              <a:prstGeom prst="rect">
                <a:avLst/>
              </a:prstGeom>
              <a:blipFill rotWithShape="1">
                <a:blip r:embed="rId11"/>
                <a:stretch>
                  <a:fillRect l="-7" t="-25" r="12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0" dirty="0" smtClean="0"/>
                  <a:t>损失函数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blipFill rotWithShape="1">
                <a:blip r:embed="rId12"/>
                <a:stretch>
                  <a:fillRect l="-18" t="-79" r="-298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5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blipFill rotWithShape="1">
                <a:blip r:embed="rId13"/>
                <a:stretch>
                  <a:fillRect l="-120" t="-157" r="8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5901373" y="5939570"/>
                <a:ext cx="4510594" cy="664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1501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37525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373" y="5939570"/>
                <a:ext cx="4510594" cy="664349"/>
              </a:xfrm>
              <a:prstGeom prst="rect">
                <a:avLst/>
              </a:prstGeom>
              <a:blipFill rotWithShape="1">
                <a:blip r:embed="rId14"/>
                <a:stretch>
                  <a:fillRect l="-7" t="-62" r="11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向后传播阶段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849800" y="1983859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464100" y="232182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64100" y="266038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64100" y="297379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849800" y="3561720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849800" y="5139581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464100" y="198385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464100" y="387979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464100" y="421835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464100" y="453176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64100" y="354182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464100" y="546359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1464100" y="5802144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464100" y="611556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464100" y="512562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3971569" y="3899636"/>
          <a:ext cx="1442040" cy="6572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stCxn id="12" idx="3"/>
            <a:endCxn id="33" idx="1"/>
          </p:cNvCxnSpPr>
          <p:nvPr/>
        </p:nvCxnSpPr>
        <p:spPr>
          <a:xfrm>
            <a:off x="3291840" y="2641127"/>
            <a:ext cx="679729" cy="1587143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2" idx="3"/>
            <a:endCxn id="33" idx="1"/>
          </p:cNvCxnSpPr>
          <p:nvPr/>
        </p:nvCxnSpPr>
        <p:spPr>
          <a:xfrm>
            <a:off x="3291840" y="4218988"/>
            <a:ext cx="679729" cy="9282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3" idx="3"/>
            <a:endCxn id="33" idx="1"/>
          </p:cNvCxnSpPr>
          <p:nvPr/>
        </p:nvCxnSpPr>
        <p:spPr>
          <a:xfrm flipV="1">
            <a:off x="3291840" y="4228270"/>
            <a:ext cx="679729" cy="1568579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5901373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920185" y="4063953"/>
          <a:ext cx="480680" cy="3286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2.5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9" name="直接箭头连接符 38"/>
          <p:cNvCxnSpPr>
            <a:stCxn id="40" idx="3"/>
            <a:endCxn id="38" idx="1"/>
          </p:cNvCxnSpPr>
          <p:nvPr/>
        </p:nvCxnSpPr>
        <p:spPr>
          <a:xfrm>
            <a:off x="7391459" y="4228270"/>
            <a:ext cx="5287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6910779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41" name="直接箭头连接符 40"/>
          <p:cNvCxnSpPr>
            <a:stCxn id="37" idx="3"/>
            <a:endCxn id="40" idx="1"/>
          </p:cNvCxnSpPr>
          <p:nvPr/>
        </p:nvCxnSpPr>
        <p:spPr>
          <a:xfrm>
            <a:off x="6382053" y="4228270"/>
            <a:ext cx="52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382053" y="3966660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91459" y="3966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863584" y="3541829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8863584" y="4407748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38" idx="3"/>
            <a:endCxn id="44" idx="2"/>
          </p:cNvCxnSpPr>
          <p:nvPr/>
        </p:nvCxnSpPr>
        <p:spPr>
          <a:xfrm flipV="1">
            <a:off x="8400865" y="3773117"/>
            <a:ext cx="462719" cy="45515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8" idx="3"/>
            <a:endCxn id="45" idx="2"/>
          </p:cNvCxnSpPr>
          <p:nvPr/>
        </p:nvCxnSpPr>
        <p:spPr>
          <a:xfrm>
            <a:off x="8400865" y="4228270"/>
            <a:ext cx="462719" cy="41076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3" idx="3"/>
            <a:endCxn id="37" idx="1"/>
          </p:cNvCxnSpPr>
          <p:nvPr/>
        </p:nvCxnSpPr>
        <p:spPr>
          <a:xfrm>
            <a:off x="5413609" y="4228270"/>
            <a:ext cx="487764" cy="0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78881" y="35104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1149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64" t="-53282" r="-1322" b="-53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8085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832" t="-100008" r="883" b="-99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8767698" y="3658634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-0.2875</a:t>
            </a:r>
            <a:endParaRPr lang="zh-CN" altLang="en-US" sz="1050" dirty="0"/>
          </a:p>
        </p:txBody>
      </p:sp>
      <p:sp>
        <p:nvSpPr>
          <p:cNvPr id="53" name="文本框 52"/>
          <p:cNvSpPr txBox="1"/>
          <p:nvPr/>
        </p:nvSpPr>
        <p:spPr>
          <a:xfrm>
            <a:off x="8778118" y="45121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-2.0212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:0.8499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blipFill rotWithShape="1">
                <a:blip r:embed="rId8"/>
                <a:stretch>
                  <a:fillRect l="-33" t="-157" r="-79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:0.1501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blipFill rotWithShape="1">
                <a:blip r:embed="rId9"/>
                <a:stretch>
                  <a:fillRect l="-19" t="-176" r="-416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blipFill rotWithShape="1">
                <a:blip r:embed="rId10"/>
                <a:stretch>
                  <a:fillRect l="-14" t="-122" r="34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140336" y="5380160"/>
                <a:ext cx="7559698" cy="941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1501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1149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1501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8085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1041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336" y="5380160"/>
                <a:ext cx="7559698" cy="941348"/>
              </a:xfrm>
              <a:prstGeom prst="rect">
                <a:avLst/>
              </a:prstGeom>
              <a:blipFill rotWithShape="1">
                <a:blip r:embed="rId11"/>
                <a:stretch>
                  <a:fillRect l="-2" t="-47" r="2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0" dirty="0" smtClean="0"/>
                  <a:t>损失函数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blipFill rotWithShape="1">
                <a:blip r:embed="rId12"/>
                <a:stretch>
                  <a:fillRect l="-18" t="-79" r="-298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5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blipFill rotWithShape="1">
                <a:blip r:embed="rId13"/>
                <a:stretch>
                  <a:fillRect l="-120" t="-157" r="8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027647" y="3963077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00B0F0"/>
                </a:solidFill>
              </a:rPr>
              <a:t>z</a:t>
            </a:r>
            <a:endParaRPr lang="zh-CN" altLang="en-US" sz="11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向后传播阶段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849800" y="1983859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464100" y="232182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64100" y="266038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64100" y="297379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849800" y="3561720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849800" y="5139581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464100" y="198385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464100" y="387979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464100" y="421835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464100" y="453176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64100" y="354182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464100" y="546359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1464100" y="5802144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464100" y="611556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464100" y="512562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3971569" y="3899636"/>
          <a:ext cx="1442040" cy="6572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stCxn id="12" idx="3"/>
            <a:endCxn id="33" idx="1"/>
          </p:cNvCxnSpPr>
          <p:nvPr/>
        </p:nvCxnSpPr>
        <p:spPr>
          <a:xfrm>
            <a:off x="3291840" y="2641127"/>
            <a:ext cx="679729" cy="1587143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2" idx="3"/>
            <a:endCxn id="33" idx="1"/>
          </p:cNvCxnSpPr>
          <p:nvPr/>
        </p:nvCxnSpPr>
        <p:spPr>
          <a:xfrm>
            <a:off x="3291840" y="4218988"/>
            <a:ext cx="679729" cy="9282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3" idx="3"/>
            <a:endCxn id="33" idx="1"/>
          </p:cNvCxnSpPr>
          <p:nvPr/>
        </p:nvCxnSpPr>
        <p:spPr>
          <a:xfrm flipV="1">
            <a:off x="3291840" y="4228270"/>
            <a:ext cx="679729" cy="1568579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5901373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920185" y="4063953"/>
          <a:ext cx="480680" cy="3286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2.5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9" name="直接箭头连接符 38"/>
          <p:cNvCxnSpPr>
            <a:stCxn id="40" idx="3"/>
            <a:endCxn id="38" idx="1"/>
          </p:cNvCxnSpPr>
          <p:nvPr/>
        </p:nvCxnSpPr>
        <p:spPr>
          <a:xfrm>
            <a:off x="7391459" y="4228270"/>
            <a:ext cx="5287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6910779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41" name="直接箭头连接符 40"/>
          <p:cNvCxnSpPr>
            <a:stCxn id="37" idx="3"/>
            <a:endCxn id="40" idx="1"/>
          </p:cNvCxnSpPr>
          <p:nvPr/>
        </p:nvCxnSpPr>
        <p:spPr>
          <a:xfrm>
            <a:off x="6382053" y="4228270"/>
            <a:ext cx="52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382053" y="3966660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91459" y="3966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863584" y="3541829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8863584" y="4407748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38" idx="3"/>
            <a:endCxn id="44" idx="2"/>
          </p:cNvCxnSpPr>
          <p:nvPr/>
        </p:nvCxnSpPr>
        <p:spPr>
          <a:xfrm flipV="1">
            <a:off x="8400865" y="3773117"/>
            <a:ext cx="462719" cy="45515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8" idx="3"/>
            <a:endCxn id="45" idx="2"/>
          </p:cNvCxnSpPr>
          <p:nvPr/>
        </p:nvCxnSpPr>
        <p:spPr>
          <a:xfrm>
            <a:off x="8400865" y="4228270"/>
            <a:ext cx="462719" cy="41076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3" idx="3"/>
            <a:endCxn id="37" idx="1"/>
          </p:cNvCxnSpPr>
          <p:nvPr/>
        </p:nvCxnSpPr>
        <p:spPr>
          <a:xfrm>
            <a:off x="5413609" y="4228270"/>
            <a:ext cx="487764" cy="0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78881" y="35104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1149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64" t="-53282" r="-1322" b="-53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8085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832" t="-100008" r="883" b="-99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8767698" y="3658634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-0.2875</a:t>
            </a:r>
            <a:endParaRPr lang="zh-CN" altLang="en-US" sz="1050" dirty="0"/>
          </a:p>
        </p:txBody>
      </p:sp>
      <p:sp>
        <p:nvSpPr>
          <p:cNvPr id="53" name="文本框 52"/>
          <p:cNvSpPr txBox="1"/>
          <p:nvPr/>
        </p:nvSpPr>
        <p:spPr>
          <a:xfrm>
            <a:off x="8778118" y="45121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-2.0212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:0.8499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blipFill rotWithShape="1">
                <a:blip r:embed="rId8"/>
                <a:stretch>
                  <a:fillRect l="-33" t="-157" r="-79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:0.1501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blipFill rotWithShape="1">
                <a:blip r:embed="rId9"/>
                <a:stretch>
                  <a:fillRect l="-19" t="-176" r="-416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blipFill rotWithShape="1">
                <a:blip r:embed="rId10"/>
                <a:stretch>
                  <a:fillRect l="-14" t="-122" r="34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218874" y="5232004"/>
                <a:ext cx="2104935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874" y="5232004"/>
                <a:ext cx="2104935" cy="665695"/>
              </a:xfrm>
              <a:prstGeom prst="rect">
                <a:avLst/>
              </a:prstGeom>
              <a:blipFill rotWithShape="1">
                <a:blip r:embed="rId11"/>
                <a:stretch>
                  <a:fillRect l="-21" t="-36" r="17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0" dirty="0" smtClean="0"/>
                  <a:t>损失函数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blipFill rotWithShape="1">
                <a:blip r:embed="rId12"/>
                <a:stretch>
                  <a:fillRect l="-18" t="-79" r="-298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5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blipFill rotWithShape="1">
                <a:blip r:embed="rId13"/>
                <a:stretch>
                  <a:fillRect l="-120" t="-157" r="8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027647" y="3963077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00B0F0"/>
                </a:solidFill>
              </a:rPr>
              <a:t>z</a:t>
            </a:r>
            <a:endParaRPr lang="zh-CN" altLang="en-US" sz="1100" dirty="0">
              <a:solidFill>
                <a:srgbClr val="00B0F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025328" y="3473709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8125717" y="5232004"/>
                <a:ext cx="2115579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717" y="5232004"/>
                <a:ext cx="2115579" cy="665695"/>
              </a:xfrm>
              <a:prstGeom prst="rect">
                <a:avLst/>
              </a:prstGeom>
              <a:blipFill rotWithShape="1">
                <a:blip r:embed="rId14"/>
                <a:stretch>
                  <a:fillRect l="-12" t="-36" r="1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6382053" y="6034239"/>
                <a:ext cx="2909451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1041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53" y="6034239"/>
                <a:ext cx="2909451" cy="665695"/>
              </a:xfrm>
              <a:prstGeom prst="rect">
                <a:avLst/>
              </a:prstGeom>
              <a:blipFill rotWithShape="1">
                <a:blip r:embed="rId15"/>
                <a:stretch>
                  <a:fillRect l="-10" t="-70" r="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382053" y="5207380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25792" y="49409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直接箭头连接符 9"/>
          <p:cNvCxnSpPr>
            <a:stCxn id="8" idx="1"/>
            <a:endCxn id="7" idx="0"/>
          </p:cNvCxnSpPr>
          <p:nvPr/>
        </p:nvCxnSpPr>
        <p:spPr>
          <a:xfrm flipH="1">
            <a:off x="6588196" y="5125623"/>
            <a:ext cx="337596" cy="8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9322007" y="5207380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>
            <a:stCxn id="8" idx="3"/>
            <a:endCxn id="64" idx="0"/>
          </p:cNvCxnSpPr>
          <p:nvPr/>
        </p:nvCxnSpPr>
        <p:spPr>
          <a:xfrm>
            <a:off x="7232286" y="5125623"/>
            <a:ext cx="2295864" cy="8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583022" y="6034239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5961862" y="64541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4" name="直接箭头连接符 73"/>
          <p:cNvCxnSpPr>
            <a:stCxn id="72" idx="3"/>
            <a:endCxn id="69" idx="1"/>
          </p:cNvCxnSpPr>
          <p:nvPr/>
        </p:nvCxnSpPr>
        <p:spPr>
          <a:xfrm flipV="1">
            <a:off x="6268356" y="6379399"/>
            <a:ext cx="1314666" cy="25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向后传播阶段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849800" y="1983859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464100" y="232182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64100" y="266038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64100" y="297379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849800" y="3561720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849800" y="5139581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464100" y="198385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464100" y="387979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464100" y="421835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464100" y="453176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64100" y="354182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464100" y="546359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1464100" y="5802144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464100" y="611556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464100" y="512562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3971569" y="3899636"/>
          <a:ext cx="1442040" cy="6572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stCxn id="12" idx="3"/>
            <a:endCxn id="33" idx="1"/>
          </p:cNvCxnSpPr>
          <p:nvPr/>
        </p:nvCxnSpPr>
        <p:spPr>
          <a:xfrm>
            <a:off x="3291840" y="2641127"/>
            <a:ext cx="679729" cy="1587143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2" idx="3"/>
            <a:endCxn id="33" idx="1"/>
          </p:cNvCxnSpPr>
          <p:nvPr/>
        </p:nvCxnSpPr>
        <p:spPr>
          <a:xfrm>
            <a:off x="3291840" y="4218988"/>
            <a:ext cx="679729" cy="9282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3" idx="3"/>
            <a:endCxn id="33" idx="1"/>
          </p:cNvCxnSpPr>
          <p:nvPr/>
        </p:nvCxnSpPr>
        <p:spPr>
          <a:xfrm flipV="1">
            <a:off x="3291840" y="4228270"/>
            <a:ext cx="679729" cy="1568579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5901373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920185" y="4063953"/>
          <a:ext cx="480680" cy="3286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2.5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9" name="直接箭头连接符 38"/>
          <p:cNvCxnSpPr>
            <a:stCxn id="40" idx="3"/>
            <a:endCxn id="38" idx="1"/>
          </p:cNvCxnSpPr>
          <p:nvPr/>
        </p:nvCxnSpPr>
        <p:spPr>
          <a:xfrm>
            <a:off x="7391459" y="4228270"/>
            <a:ext cx="5287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6910779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41" name="直接箭头连接符 40"/>
          <p:cNvCxnSpPr>
            <a:stCxn id="37" idx="3"/>
            <a:endCxn id="40" idx="1"/>
          </p:cNvCxnSpPr>
          <p:nvPr/>
        </p:nvCxnSpPr>
        <p:spPr>
          <a:xfrm>
            <a:off x="6382053" y="4228270"/>
            <a:ext cx="52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382053" y="3966660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91459" y="3966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863584" y="3541829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8863584" y="4407748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38" idx="3"/>
            <a:endCxn id="44" idx="2"/>
          </p:cNvCxnSpPr>
          <p:nvPr/>
        </p:nvCxnSpPr>
        <p:spPr>
          <a:xfrm flipV="1">
            <a:off x="8400865" y="3773117"/>
            <a:ext cx="462719" cy="45515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8" idx="3"/>
            <a:endCxn id="45" idx="2"/>
          </p:cNvCxnSpPr>
          <p:nvPr/>
        </p:nvCxnSpPr>
        <p:spPr>
          <a:xfrm>
            <a:off x="8400865" y="4228270"/>
            <a:ext cx="462719" cy="41076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3" idx="3"/>
            <a:endCxn id="37" idx="1"/>
          </p:cNvCxnSpPr>
          <p:nvPr/>
        </p:nvCxnSpPr>
        <p:spPr>
          <a:xfrm>
            <a:off x="5413609" y="4228270"/>
            <a:ext cx="487764" cy="0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78881" y="35104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1149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64" t="-53282" r="-1322" b="-53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8085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832" t="-100008" r="883" b="-99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8767698" y="3658634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-0.2875</a:t>
            </a:r>
            <a:endParaRPr lang="zh-CN" altLang="en-US" sz="1050" dirty="0"/>
          </a:p>
        </p:txBody>
      </p:sp>
      <p:sp>
        <p:nvSpPr>
          <p:cNvPr id="53" name="文本框 52"/>
          <p:cNvSpPr txBox="1"/>
          <p:nvPr/>
        </p:nvSpPr>
        <p:spPr>
          <a:xfrm>
            <a:off x="8778118" y="45121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-2.0212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:0.8499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blipFill rotWithShape="1">
                <a:blip r:embed="rId8"/>
                <a:stretch>
                  <a:fillRect l="-33" t="-157" r="-79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:0.1501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blipFill rotWithShape="1">
                <a:blip r:embed="rId9"/>
                <a:stretch>
                  <a:fillRect l="-19" t="-176" r="-416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blipFill rotWithShape="1">
                <a:blip r:embed="rId10"/>
                <a:stretch>
                  <a:fillRect l="-14" t="-122" r="34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218874" y="5232004"/>
                <a:ext cx="2708883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874" y="5232004"/>
                <a:ext cx="2708883" cy="665695"/>
              </a:xfrm>
              <a:prstGeom prst="rect">
                <a:avLst/>
              </a:prstGeom>
              <a:blipFill rotWithShape="1">
                <a:blip r:embed="rId11"/>
                <a:stretch>
                  <a:fillRect l="-16" t="-36" r="15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5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blipFill rotWithShape="1">
                <a:blip r:embed="rId12"/>
                <a:stretch>
                  <a:fillRect l="-120" t="-157" r="8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027647" y="3963077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00B0F0"/>
                </a:solidFill>
              </a:rPr>
              <a:t>z</a:t>
            </a:r>
            <a:endParaRPr lang="zh-CN" altLang="en-US" sz="1100" dirty="0">
              <a:solidFill>
                <a:srgbClr val="00B0F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025328" y="3473709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8125717" y="5232004"/>
                <a:ext cx="2627066" cy="665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717" y="5232004"/>
                <a:ext cx="2627066" cy="665695"/>
              </a:xfrm>
              <a:prstGeom prst="rect">
                <a:avLst/>
              </a:prstGeom>
              <a:blipFill rotWithShape="1">
                <a:blip r:embed="rId13"/>
                <a:stretch>
                  <a:fillRect l="-10" t="-36" r="12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6382053" y="6034239"/>
                <a:ext cx="3445430" cy="66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1041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053" y="6034239"/>
                <a:ext cx="3445430" cy="665760"/>
              </a:xfrm>
              <a:prstGeom prst="rect">
                <a:avLst/>
              </a:prstGeom>
              <a:blipFill rotWithShape="1">
                <a:blip r:embed="rId14"/>
                <a:stretch>
                  <a:fillRect l="-9" t="-70" r="6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/>
          <p:cNvSpPr txBox="1"/>
          <p:nvPr/>
        </p:nvSpPr>
        <p:spPr>
          <a:xfrm>
            <a:off x="6020229" y="3473709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977004" y="5207380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7587936" y="49409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5" name="直接箭头连接符 64"/>
          <p:cNvCxnSpPr>
            <a:stCxn id="64" idx="1"/>
            <a:endCxn id="63" idx="0"/>
          </p:cNvCxnSpPr>
          <p:nvPr/>
        </p:nvCxnSpPr>
        <p:spPr>
          <a:xfrm flipH="1">
            <a:off x="7183147" y="5125623"/>
            <a:ext cx="404789" cy="8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9843173" y="5207380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箭头连接符 72"/>
          <p:cNvCxnSpPr>
            <a:stCxn id="64" idx="3"/>
            <a:endCxn id="71" idx="0"/>
          </p:cNvCxnSpPr>
          <p:nvPr/>
        </p:nvCxnSpPr>
        <p:spPr>
          <a:xfrm>
            <a:off x="7894430" y="5125623"/>
            <a:ext cx="2154886" cy="8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8104135" y="6009680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/>
          <p:cNvCxnSpPr>
            <a:stCxn id="64" idx="2"/>
            <a:endCxn id="77" idx="0"/>
          </p:cNvCxnSpPr>
          <p:nvPr/>
        </p:nvCxnSpPr>
        <p:spPr>
          <a:xfrm>
            <a:off x="7741183" y="5310289"/>
            <a:ext cx="569095" cy="699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本框 79"/>
              <p:cNvSpPr txBox="1"/>
              <p:nvPr/>
            </p:nvSpPr>
            <p:spPr>
              <a:xfrm>
                <a:off x="4572910" y="4582945"/>
                <a:ext cx="303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1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CN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910" y="4582945"/>
                <a:ext cx="303866" cy="261610"/>
              </a:xfrm>
              <a:prstGeom prst="rect">
                <a:avLst/>
              </a:prstGeom>
              <a:blipFill rotWithShape="1">
                <a:blip r:embed="rId15"/>
                <a:stretch>
                  <a:fillRect l="-91" t="-57" r="201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本框 84"/>
              <p:cNvSpPr txBox="1"/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0" dirty="0" smtClean="0"/>
                  <a:t>损失函数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993" y="2170176"/>
                <a:ext cx="3242619" cy="483466"/>
              </a:xfrm>
              <a:prstGeom prst="rect">
                <a:avLst/>
              </a:prstGeom>
              <a:blipFill rotWithShape="1">
                <a:blip r:embed="rId16"/>
                <a:stretch>
                  <a:fillRect l="-18" t="-79" r="-2988" b="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向后传播阶段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849800" y="1983859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464100" y="232182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64100" y="266038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64100" y="297379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849800" y="3561720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849800" y="5139581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464100" y="198385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464100" y="387979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464100" y="421835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464100" y="453176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64100" y="354182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464100" y="546359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1464100" y="5802144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464100" y="611556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464100" y="512562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3971569" y="3899636"/>
          <a:ext cx="1442040" cy="6572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stCxn id="12" idx="3"/>
            <a:endCxn id="33" idx="1"/>
          </p:cNvCxnSpPr>
          <p:nvPr/>
        </p:nvCxnSpPr>
        <p:spPr>
          <a:xfrm>
            <a:off x="3291840" y="2641127"/>
            <a:ext cx="679729" cy="1587143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2" idx="3"/>
            <a:endCxn id="33" idx="1"/>
          </p:cNvCxnSpPr>
          <p:nvPr/>
        </p:nvCxnSpPr>
        <p:spPr>
          <a:xfrm>
            <a:off x="3291840" y="4218988"/>
            <a:ext cx="679729" cy="9282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3" idx="3"/>
            <a:endCxn id="33" idx="1"/>
          </p:cNvCxnSpPr>
          <p:nvPr/>
        </p:nvCxnSpPr>
        <p:spPr>
          <a:xfrm flipV="1">
            <a:off x="3291840" y="4228270"/>
            <a:ext cx="679729" cy="1568579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5901373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920185" y="4063953"/>
          <a:ext cx="480680" cy="3286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2.5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9" name="直接箭头连接符 38"/>
          <p:cNvCxnSpPr>
            <a:stCxn id="40" idx="3"/>
            <a:endCxn id="38" idx="1"/>
          </p:cNvCxnSpPr>
          <p:nvPr/>
        </p:nvCxnSpPr>
        <p:spPr>
          <a:xfrm>
            <a:off x="7391459" y="4228270"/>
            <a:ext cx="5287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6910779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41" name="直接箭头连接符 40"/>
          <p:cNvCxnSpPr>
            <a:stCxn id="37" idx="3"/>
            <a:endCxn id="40" idx="1"/>
          </p:cNvCxnSpPr>
          <p:nvPr/>
        </p:nvCxnSpPr>
        <p:spPr>
          <a:xfrm>
            <a:off x="6382053" y="4228270"/>
            <a:ext cx="52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382053" y="3966660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91459" y="3966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863584" y="3541829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8863584" y="4407748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38" idx="3"/>
            <a:endCxn id="44" idx="2"/>
          </p:cNvCxnSpPr>
          <p:nvPr/>
        </p:nvCxnSpPr>
        <p:spPr>
          <a:xfrm flipV="1">
            <a:off x="8400865" y="3773117"/>
            <a:ext cx="462719" cy="45515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8" idx="3"/>
            <a:endCxn id="45" idx="2"/>
          </p:cNvCxnSpPr>
          <p:nvPr/>
        </p:nvCxnSpPr>
        <p:spPr>
          <a:xfrm>
            <a:off x="8400865" y="4228270"/>
            <a:ext cx="462719" cy="41076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3" idx="3"/>
            <a:endCxn id="37" idx="1"/>
          </p:cNvCxnSpPr>
          <p:nvPr/>
        </p:nvCxnSpPr>
        <p:spPr>
          <a:xfrm>
            <a:off x="5413609" y="4228270"/>
            <a:ext cx="487764" cy="0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78881" y="35104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1149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64" t="-53282" r="-1322" b="-53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8085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832" t="-100008" r="883" b="-99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8767698" y="3658634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-0.2875</a:t>
            </a:r>
            <a:endParaRPr lang="zh-CN" altLang="en-US" sz="1050" dirty="0"/>
          </a:p>
        </p:txBody>
      </p:sp>
      <p:sp>
        <p:nvSpPr>
          <p:cNvPr id="53" name="文本框 52"/>
          <p:cNvSpPr txBox="1"/>
          <p:nvPr/>
        </p:nvSpPr>
        <p:spPr>
          <a:xfrm>
            <a:off x="8778118" y="45121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-2.0212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:0.8499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blipFill rotWithShape="1">
                <a:blip r:embed="rId8"/>
                <a:stretch>
                  <a:fillRect l="-33" t="-157" r="-79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:0.1501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blipFill rotWithShape="1">
                <a:blip r:embed="rId9"/>
                <a:stretch>
                  <a:fillRect l="-19" t="-176" r="-416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blipFill rotWithShape="1">
                <a:blip r:embed="rId10"/>
                <a:stretch>
                  <a:fillRect l="-14" t="-122" r="34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218874" y="5232004"/>
                <a:ext cx="5763181" cy="66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02042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874" y="5232004"/>
                <a:ext cx="5763181" cy="665760"/>
              </a:xfrm>
              <a:prstGeom prst="rect">
                <a:avLst/>
              </a:prstGeom>
              <a:blipFill rotWithShape="1">
                <a:blip r:embed="rId11"/>
                <a:stretch>
                  <a:fillRect l="-8" t="-36" r="6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5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blipFill rotWithShape="1">
                <a:blip r:embed="rId12"/>
                <a:stretch>
                  <a:fillRect l="-120" t="-157" r="8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027647" y="3963077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00B0F0"/>
                </a:solidFill>
              </a:rPr>
              <a:t>z</a:t>
            </a:r>
            <a:endParaRPr lang="zh-CN" altLang="en-US" sz="1100" dirty="0">
              <a:solidFill>
                <a:srgbClr val="00B0F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025328" y="3473709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020229" y="3473709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718834" y="61875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099056" y="5259458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本框 79"/>
              <p:cNvSpPr txBox="1"/>
              <p:nvPr/>
            </p:nvSpPr>
            <p:spPr>
              <a:xfrm>
                <a:off x="4572910" y="4582945"/>
                <a:ext cx="303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1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CN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910" y="4582945"/>
                <a:ext cx="303866" cy="261610"/>
              </a:xfrm>
              <a:prstGeom prst="rect">
                <a:avLst/>
              </a:prstGeom>
              <a:blipFill rotWithShape="1">
                <a:blip r:embed="rId13"/>
                <a:stretch>
                  <a:fillRect l="-91" t="-57" r="201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文本框 80"/>
              <p:cNvSpPr txBox="1"/>
              <p:nvPr/>
            </p:nvSpPr>
            <p:spPr>
              <a:xfrm>
                <a:off x="5218874" y="1477989"/>
                <a:ext cx="6139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874" y="1477989"/>
                <a:ext cx="6139822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7" t="-93" r="7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本框 81"/>
              <p:cNvSpPr txBox="1"/>
              <p:nvPr/>
            </p:nvSpPr>
            <p:spPr>
              <a:xfrm>
                <a:off x="5218874" y="1836838"/>
                <a:ext cx="6139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874" y="1836838"/>
                <a:ext cx="6139822" cy="369332"/>
              </a:xfrm>
              <a:prstGeom prst="rect">
                <a:avLst/>
              </a:prstGeom>
              <a:blipFill rotWithShape="1">
                <a:blip r:embed="rId15"/>
                <a:stretch>
                  <a:fillRect l="-7" t="-113" r="7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/>
              <p:cNvSpPr txBox="1"/>
              <p:nvPr/>
            </p:nvSpPr>
            <p:spPr>
              <a:xfrm>
                <a:off x="5218874" y="2183350"/>
                <a:ext cx="6139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874" y="2183350"/>
                <a:ext cx="6139822" cy="369332"/>
              </a:xfrm>
              <a:prstGeom prst="rect">
                <a:avLst/>
              </a:prstGeom>
              <a:blipFill rotWithShape="1">
                <a:blip r:embed="rId16"/>
                <a:stretch>
                  <a:fillRect l="-7" t="-60" r="7" b="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/>
          <p:cNvSpPr/>
          <p:nvPr/>
        </p:nvSpPr>
        <p:spPr>
          <a:xfrm>
            <a:off x="7326203" y="5259458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64" idx="0"/>
            <a:endCxn id="77" idx="2"/>
          </p:cNvCxnSpPr>
          <p:nvPr/>
        </p:nvCxnSpPr>
        <p:spPr>
          <a:xfrm flipH="1" flipV="1">
            <a:off x="6305199" y="5949777"/>
            <a:ext cx="566882" cy="23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4" idx="0"/>
            <a:endCxn id="69" idx="2"/>
          </p:cNvCxnSpPr>
          <p:nvPr/>
        </p:nvCxnSpPr>
        <p:spPr>
          <a:xfrm flipV="1">
            <a:off x="6872081" y="5949777"/>
            <a:ext cx="660265" cy="23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8276433" y="618757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-0.1041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575985" y="5259458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9120016" y="5259458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本框 84"/>
              <p:cNvSpPr txBox="1"/>
              <p:nvPr/>
            </p:nvSpPr>
            <p:spPr>
              <a:xfrm>
                <a:off x="9513181" y="4928464"/>
                <a:ext cx="573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81" y="4928464"/>
                <a:ext cx="573490" cy="369332"/>
              </a:xfrm>
              <a:prstGeom prst="rect">
                <a:avLst/>
              </a:prstGeom>
              <a:blipFill rotWithShape="1">
                <a:blip r:embed="rId17"/>
                <a:stretch>
                  <a:fillRect l="-43" t="-62" r="58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卷积神经网络概述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卷积神经网络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基本结构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网络训练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向后传播阶段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849800" y="1983859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1464100" y="232182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464100" y="266038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464100" y="297379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849800" y="3561720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849800" y="5139581"/>
          <a:ext cx="1442040" cy="131453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0.4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0.7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0.2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0.3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0.5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0.4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0.7</a:t>
                      </a:r>
                      <a:endParaRPr lang="zh-CN" altLang="en-US" sz="1400" dirty="0"/>
                    </a:p>
                  </a:txBody>
                  <a:tcPr marL="108615" marR="108615" marT="54308" marB="54308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464100" y="198385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1464100" y="3879796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26" name="文本框 25"/>
          <p:cNvSpPr txBox="1"/>
          <p:nvPr/>
        </p:nvSpPr>
        <p:spPr>
          <a:xfrm>
            <a:off x="1464100" y="421835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27" name="文本框 26"/>
          <p:cNvSpPr txBox="1"/>
          <p:nvPr/>
        </p:nvSpPr>
        <p:spPr>
          <a:xfrm>
            <a:off x="1464100" y="453176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28" name="文本框 27"/>
          <p:cNvSpPr txBox="1"/>
          <p:nvPr/>
        </p:nvSpPr>
        <p:spPr>
          <a:xfrm>
            <a:off x="1464100" y="3541829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464100" y="5463590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爱</a:t>
            </a:r>
            <a:endParaRPr lang="zh-CN" altLang="en-US" sz="1600" dirty="0"/>
          </a:p>
        </p:txBody>
      </p:sp>
      <p:sp>
        <p:nvSpPr>
          <p:cNvPr id="30" name="文本框 29"/>
          <p:cNvSpPr txBox="1"/>
          <p:nvPr/>
        </p:nvSpPr>
        <p:spPr>
          <a:xfrm>
            <a:off x="1464100" y="5802144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祖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1464100" y="611556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国</a:t>
            </a:r>
            <a:endParaRPr lang="zh-CN" altLang="en-US" sz="1600" dirty="0"/>
          </a:p>
        </p:txBody>
      </p:sp>
      <p:sp>
        <p:nvSpPr>
          <p:cNvPr id="32" name="文本框 31"/>
          <p:cNvSpPr txBox="1"/>
          <p:nvPr/>
        </p:nvSpPr>
        <p:spPr>
          <a:xfrm>
            <a:off x="1464100" y="5125623"/>
            <a:ext cx="3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我</a:t>
            </a:r>
            <a:endParaRPr lang="zh-CN" altLang="en-US" sz="1600" dirty="0"/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3971569" y="3899636"/>
          <a:ext cx="1442040" cy="65726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480680"/>
                <a:gridCol w="480680"/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4" name="直接箭头连接符 33"/>
          <p:cNvCxnSpPr>
            <a:stCxn id="12" idx="3"/>
            <a:endCxn id="33" idx="1"/>
          </p:cNvCxnSpPr>
          <p:nvPr/>
        </p:nvCxnSpPr>
        <p:spPr>
          <a:xfrm>
            <a:off x="3291840" y="2641127"/>
            <a:ext cx="679729" cy="1587143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2" idx="3"/>
            <a:endCxn id="33" idx="1"/>
          </p:cNvCxnSpPr>
          <p:nvPr/>
        </p:nvCxnSpPr>
        <p:spPr>
          <a:xfrm>
            <a:off x="3291840" y="4218988"/>
            <a:ext cx="679729" cy="9282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3" idx="3"/>
            <a:endCxn id="33" idx="1"/>
          </p:cNvCxnSpPr>
          <p:nvPr/>
        </p:nvCxnSpPr>
        <p:spPr>
          <a:xfrm flipV="1">
            <a:off x="3291840" y="4228270"/>
            <a:ext cx="679729" cy="1568579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表格 36"/>
          <p:cNvGraphicFramePr>
            <a:graphicFrameLocks noGrp="1"/>
          </p:cNvGraphicFramePr>
          <p:nvPr/>
        </p:nvGraphicFramePr>
        <p:xfrm>
          <a:off x="5901373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920185" y="4063953"/>
          <a:ext cx="480680" cy="3286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2.5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39" name="直接箭头连接符 38"/>
          <p:cNvCxnSpPr>
            <a:stCxn id="40" idx="3"/>
            <a:endCxn id="38" idx="1"/>
          </p:cNvCxnSpPr>
          <p:nvPr/>
        </p:nvCxnSpPr>
        <p:spPr>
          <a:xfrm>
            <a:off x="7391459" y="4228270"/>
            <a:ext cx="5287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6910779" y="3735319"/>
          <a:ext cx="480680" cy="98590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80680"/>
              </a:tblGrid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1.6</a:t>
                      </a:r>
                      <a:endParaRPr lang="zh-CN" altLang="en-US" sz="1400" b="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1.4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  <a:tr h="3286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2.5</a:t>
                      </a:r>
                      <a:endParaRPr lang="zh-CN" altLang="en-US" sz="1400" dirty="0"/>
                    </a:p>
                  </a:txBody>
                  <a:tcPr marL="108615" marR="108615" marT="54308" marB="54308" anchor="ctr"/>
                </a:tc>
              </a:tr>
            </a:tbl>
          </a:graphicData>
        </a:graphic>
      </p:graphicFrame>
      <p:cxnSp>
        <p:nvCxnSpPr>
          <p:cNvPr id="41" name="直接箭头连接符 40"/>
          <p:cNvCxnSpPr>
            <a:stCxn id="37" idx="3"/>
            <a:endCxn id="40" idx="1"/>
          </p:cNvCxnSpPr>
          <p:nvPr/>
        </p:nvCxnSpPr>
        <p:spPr>
          <a:xfrm>
            <a:off x="6382053" y="4228270"/>
            <a:ext cx="528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6382053" y="3966660"/>
            <a:ext cx="5437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391459" y="39666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最大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863584" y="3541829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/>
          <p:cNvSpPr/>
          <p:nvPr/>
        </p:nvSpPr>
        <p:spPr>
          <a:xfrm>
            <a:off x="8863584" y="4407748"/>
            <a:ext cx="462575" cy="462575"/>
          </a:xfrm>
          <a:prstGeom prst="ellipse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箭头连接符 45"/>
          <p:cNvCxnSpPr>
            <a:stCxn id="38" idx="3"/>
            <a:endCxn id="44" idx="2"/>
          </p:cNvCxnSpPr>
          <p:nvPr/>
        </p:nvCxnSpPr>
        <p:spPr>
          <a:xfrm flipV="1">
            <a:off x="8400865" y="3773117"/>
            <a:ext cx="462719" cy="45515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8" idx="3"/>
            <a:endCxn id="45" idx="2"/>
          </p:cNvCxnSpPr>
          <p:nvPr/>
        </p:nvCxnSpPr>
        <p:spPr>
          <a:xfrm>
            <a:off x="8400865" y="4228270"/>
            <a:ext cx="462719" cy="41076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3" idx="3"/>
            <a:endCxn id="37" idx="1"/>
          </p:cNvCxnSpPr>
          <p:nvPr/>
        </p:nvCxnSpPr>
        <p:spPr>
          <a:xfrm>
            <a:off x="5413609" y="4228270"/>
            <a:ext cx="487764" cy="0"/>
          </a:xfrm>
          <a:prstGeom prst="straightConnector1">
            <a:avLst/>
          </a:prstGeom>
          <a:ln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78881" y="35104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1149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00000">
                <a:off x="7804963" y="3756931"/>
                <a:ext cx="117679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64" t="-53282" r="-1322" b="-53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8085</m:t>
                      </m:r>
                    </m:oMath>
                  </m:oMathPara>
                </a14:m>
                <a:endParaRPr lang="zh-CN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00000">
                <a:off x="7812748" y="4440715"/>
                <a:ext cx="118038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832" t="-100008" r="883" b="-99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文本框 51"/>
          <p:cNvSpPr txBox="1"/>
          <p:nvPr/>
        </p:nvSpPr>
        <p:spPr>
          <a:xfrm>
            <a:off x="8767698" y="3658634"/>
            <a:ext cx="6543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-0.2875</a:t>
            </a:r>
            <a:endParaRPr lang="zh-CN" altLang="en-US" sz="1050" dirty="0"/>
          </a:p>
        </p:txBody>
      </p:sp>
      <p:sp>
        <p:nvSpPr>
          <p:cNvPr id="53" name="文本框 52"/>
          <p:cNvSpPr txBox="1"/>
          <p:nvPr/>
        </p:nvSpPr>
        <p:spPr>
          <a:xfrm>
            <a:off x="8778118" y="4512121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050" dirty="0" smtClean="0"/>
              <a:t>-2.0212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:0.8499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479" y="3658634"/>
                <a:ext cx="729430" cy="253916"/>
              </a:xfrm>
              <a:prstGeom prst="rect">
                <a:avLst/>
              </a:prstGeom>
              <a:blipFill rotWithShape="1">
                <a:blip r:embed="rId8"/>
                <a:stretch>
                  <a:fillRect l="-33" t="-157" r="-79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0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0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50" dirty="0" smtClean="0"/>
                  <a:t>:0.1501</a:t>
                </a:r>
                <a:endParaRPr lang="zh-CN" altLang="en-US" sz="105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915" y="4512121"/>
                <a:ext cx="724557" cy="253916"/>
              </a:xfrm>
              <a:prstGeom prst="rect">
                <a:avLst/>
              </a:prstGeom>
              <a:blipFill rotWithShape="1">
                <a:blip r:embed="rId9"/>
                <a:stretch>
                  <a:fillRect l="-19" t="-176" r="-416" b="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98" y="3017484"/>
                <a:ext cx="1548437" cy="490775"/>
              </a:xfrm>
              <a:prstGeom prst="rect">
                <a:avLst/>
              </a:prstGeom>
              <a:blipFill rotWithShape="1">
                <a:blip r:embed="rId10"/>
                <a:stretch>
                  <a:fillRect l="-14" t="-122" r="34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218874" y="5232004"/>
                <a:ext cx="5763181" cy="665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02042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874" y="5232004"/>
                <a:ext cx="5763181" cy="665760"/>
              </a:xfrm>
              <a:prstGeom prst="rect">
                <a:avLst/>
              </a:prstGeom>
              <a:blipFill rotWithShape="1">
                <a:blip r:embed="rId11"/>
                <a:stretch>
                  <a:fillRect l="-8" t="-36" r="6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5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label</m:t>
                      </m:r>
                    </m:oMath>
                  </m:oMathPara>
                </a14:m>
                <a:endParaRPr lang="zh-CN" alt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24" y="3658634"/>
                <a:ext cx="500457" cy="253916"/>
              </a:xfrm>
              <a:prstGeom prst="rect">
                <a:avLst/>
              </a:prstGeom>
              <a:blipFill rotWithShape="1">
                <a:blip r:embed="rId12"/>
                <a:stretch>
                  <a:fillRect l="-120" t="-157" r="8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027647" y="3963077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00B0F0"/>
                </a:solidFill>
              </a:rPr>
              <a:t>z</a:t>
            </a:r>
            <a:endParaRPr lang="zh-CN" altLang="en-US" sz="1100" dirty="0">
              <a:solidFill>
                <a:srgbClr val="00B0F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025328" y="3473709"/>
            <a:ext cx="2648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bg1">
                    <a:lumMod val="50000"/>
                  </a:schemeClr>
                </a:solidFill>
              </a:rPr>
              <a:t>p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020229" y="3473709"/>
            <a:ext cx="242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zh-CN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718834" y="618757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099056" y="5259458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本框 79"/>
              <p:cNvSpPr txBox="1"/>
              <p:nvPr/>
            </p:nvSpPr>
            <p:spPr>
              <a:xfrm>
                <a:off x="4572910" y="4582945"/>
                <a:ext cx="303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1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CN" altLang="en-US" sz="11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910" y="4582945"/>
                <a:ext cx="303866" cy="261610"/>
              </a:xfrm>
              <a:prstGeom prst="rect">
                <a:avLst/>
              </a:prstGeom>
              <a:blipFill rotWithShape="1">
                <a:blip r:embed="rId13"/>
                <a:stretch>
                  <a:fillRect l="-91" t="-57" r="201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矩形 68"/>
          <p:cNvSpPr/>
          <p:nvPr/>
        </p:nvSpPr>
        <p:spPr>
          <a:xfrm>
            <a:off x="7326203" y="5259458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64" idx="0"/>
            <a:endCxn id="77" idx="2"/>
          </p:cNvCxnSpPr>
          <p:nvPr/>
        </p:nvCxnSpPr>
        <p:spPr>
          <a:xfrm flipH="1" flipV="1">
            <a:off x="6305199" y="5949777"/>
            <a:ext cx="566882" cy="23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64" idx="0"/>
            <a:endCxn id="69" idx="2"/>
          </p:cNvCxnSpPr>
          <p:nvPr/>
        </p:nvCxnSpPr>
        <p:spPr>
          <a:xfrm flipV="1">
            <a:off x="6872081" y="5949777"/>
            <a:ext cx="660265" cy="237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8276433" y="618757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-0.1041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575985" y="5259458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9120016" y="5259458"/>
            <a:ext cx="412286" cy="69031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本框 84"/>
              <p:cNvSpPr txBox="1"/>
              <p:nvPr/>
            </p:nvSpPr>
            <p:spPr>
              <a:xfrm>
                <a:off x="9513181" y="4928464"/>
                <a:ext cx="5734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81" y="4928464"/>
                <a:ext cx="573490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43" t="-62" r="58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表格 69"/>
          <p:cNvGraphicFramePr>
            <a:graphicFrameLocks noGrp="1"/>
          </p:cNvGraphicFramePr>
          <p:nvPr/>
        </p:nvGraphicFramePr>
        <p:xfrm>
          <a:off x="6141416" y="2008594"/>
          <a:ext cx="2674611" cy="8612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91537"/>
                <a:gridCol w="891537"/>
                <a:gridCol w="891537"/>
              </a:tblGrid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-0.02042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-0.03123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-0.04164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</a:tr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-0.05205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-0.04164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-0.07287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533096" y="2156594"/>
                <a:ext cx="508280" cy="662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096" y="2156594"/>
                <a:ext cx="508280" cy="662425"/>
              </a:xfrm>
              <a:prstGeom prst="rect">
                <a:avLst/>
              </a:prstGeom>
              <a:blipFill rotWithShape="1">
                <a:blip r:embed="rId15"/>
                <a:stretch>
                  <a:fillRect l="-67" t="-20" r="122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490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52434" y="1413453"/>
            <a:ext cx="107253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向后传播阶段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更新梯度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0" name="表格 69"/>
          <p:cNvGraphicFramePr>
            <a:graphicFrameLocks noGrp="1"/>
          </p:cNvGraphicFramePr>
          <p:nvPr/>
        </p:nvGraphicFramePr>
        <p:xfrm>
          <a:off x="6141071" y="2008594"/>
          <a:ext cx="2674611" cy="8612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91537"/>
                <a:gridCol w="891537"/>
                <a:gridCol w="891537"/>
              </a:tblGrid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-0.02042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-0.03123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-0.04164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</a:tr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-0.05205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-0.04164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-0.07287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532751" y="2156594"/>
                <a:ext cx="508280" cy="662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751" y="2156594"/>
                <a:ext cx="508280" cy="662425"/>
              </a:xfrm>
              <a:prstGeom prst="rect">
                <a:avLst/>
              </a:prstGeom>
              <a:blipFill rotWithShape="1">
                <a:blip r:embed="rId6"/>
                <a:stretch>
                  <a:fillRect l="-124" t="-20" r="54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8" name="表格 67"/>
          <p:cNvGraphicFramePr>
            <a:graphicFrameLocks noGrp="1"/>
          </p:cNvGraphicFramePr>
          <p:nvPr/>
        </p:nvGraphicFramePr>
        <p:xfrm>
          <a:off x="3162747" y="2008594"/>
          <a:ext cx="891537" cy="8612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91537"/>
              </a:tblGrid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-0.37525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</a:tr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0.37525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1" name="矩形 70"/>
              <p:cNvSpPr/>
              <p:nvPr/>
            </p:nvSpPr>
            <p:spPr>
              <a:xfrm>
                <a:off x="2554427" y="2156594"/>
                <a:ext cx="552074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427" y="2156594"/>
                <a:ext cx="552074" cy="619080"/>
              </a:xfrm>
              <a:prstGeom prst="rect">
                <a:avLst/>
              </a:prstGeom>
              <a:blipFill rotWithShape="1">
                <a:blip r:embed="rId7"/>
                <a:stretch>
                  <a:fillRect l="-83" t="-22" r="1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矩形 71"/>
              <p:cNvSpPr/>
              <p:nvPr/>
            </p:nvSpPr>
            <p:spPr>
              <a:xfrm>
                <a:off x="2889576" y="3557131"/>
                <a:ext cx="1903021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576" y="3557131"/>
                <a:ext cx="1903021" cy="619080"/>
              </a:xfrm>
              <a:prstGeom prst="rect">
                <a:avLst/>
              </a:prstGeom>
              <a:blipFill rotWithShape="1">
                <a:blip r:embed="rId8"/>
                <a:stretch>
                  <a:fillRect l="-17" t="-80" r="13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" name="表格 72"/>
          <p:cNvGraphicFramePr>
            <a:graphicFrameLocks noGrp="1"/>
          </p:cNvGraphicFramePr>
          <p:nvPr/>
        </p:nvGraphicFramePr>
        <p:xfrm>
          <a:off x="4792597" y="3436023"/>
          <a:ext cx="891537" cy="8612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91537"/>
              </a:tblGrid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-0.1149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</a:tr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-0.8085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</a:tr>
            </a:tbl>
          </a:graphicData>
        </a:graphic>
      </p:graphicFrame>
      <p:graphicFrame>
        <p:nvGraphicFramePr>
          <p:cNvPr id="74" name="表格 73"/>
          <p:cNvGraphicFramePr>
            <a:graphicFrameLocks noGrp="1"/>
          </p:cNvGraphicFramePr>
          <p:nvPr/>
        </p:nvGraphicFramePr>
        <p:xfrm>
          <a:off x="6497753" y="3436023"/>
          <a:ext cx="891537" cy="8612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91537"/>
              </a:tblGrid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-0.37525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</a:tr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0.37525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678150" y="3682005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50" y="3682005"/>
                <a:ext cx="42030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46" t="-74" r="13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矩形 74"/>
              <p:cNvSpPr/>
              <p:nvPr/>
            </p:nvSpPr>
            <p:spPr>
              <a:xfrm>
                <a:off x="7389290" y="3682005"/>
                <a:ext cx="4203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290" y="3682005"/>
                <a:ext cx="42030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02" t="-74" r="87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9" name="表格 78"/>
          <p:cNvGraphicFramePr>
            <a:graphicFrameLocks noGrp="1"/>
          </p:cNvGraphicFramePr>
          <p:nvPr/>
        </p:nvGraphicFramePr>
        <p:xfrm>
          <a:off x="7803613" y="3436023"/>
          <a:ext cx="891537" cy="8612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91537"/>
              </a:tblGrid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0.2603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</a:tr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-1.1837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1" name="矩形 80"/>
              <p:cNvSpPr/>
              <p:nvPr/>
            </p:nvSpPr>
            <p:spPr>
              <a:xfrm>
                <a:off x="764298" y="4769236"/>
                <a:ext cx="1771639" cy="662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8" y="4769236"/>
                <a:ext cx="1771639" cy="662425"/>
              </a:xfrm>
              <a:prstGeom prst="rect">
                <a:avLst/>
              </a:prstGeom>
              <a:blipFill rotWithShape="1">
                <a:blip r:embed="rId11"/>
                <a:stretch>
                  <a:fillRect l="-22" t="-58" r="22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矩形 85"/>
              <p:cNvSpPr/>
              <p:nvPr/>
            </p:nvSpPr>
            <p:spPr>
              <a:xfrm>
                <a:off x="5247340" y="4894110"/>
                <a:ext cx="4203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340" y="4894110"/>
                <a:ext cx="42030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80" t="-45" r="65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矩形 86"/>
              <p:cNvSpPr/>
              <p:nvPr/>
            </p:nvSpPr>
            <p:spPr>
              <a:xfrm>
                <a:off x="8681729" y="4894110"/>
                <a:ext cx="4203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729" y="4894110"/>
                <a:ext cx="420307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2" t="-45" r="138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9" name="表格 88"/>
          <p:cNvGraphicFramePr>
            <a:graphicFrameLocks noGrp="1"/>
          </p:cNvGraphicFramePr>
          <p:nvPr/>
        </p:nvGraphicFramePr>
        <p:xfrm>
          <a:off x="2533618" y="4669800"/>
          <a:ext cx="2674611" cy="8612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91537"/>
                <a:gridCol w="891537"/>
                <a:gridCol w="891537"/>
              </a:tblGrid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</a:tr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</a:tr>
            </a:tbl>
          </a:graphicData>
        </a:graphic>
      </p:graphicFrame>
      <p:graphicFrame>
        <p:nvGraphicFramePr>
          <p:cNvPr id="90" name="表格 89"/>
          <p:cNvGraphicFramePr>
            <a:graphicFrameLocks noGrp="1"/>
          </p:cNvGraphicFramePr>
          <p:nvPr/>
        </p:nvGraphicFramePr>
        <p:xfrm>
          <a:off x="6007118" y="4669800"/>
          <a:ext cx="2674611" cy="8612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91537"/>
                <a:gridCol w="891537"/>
                <a:gridCol w="891537"/>
              </a:tblGrid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-0.02042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-0.03123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-0.04164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</a:tr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-0.05205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-0.04164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-0.07287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</a:tr>
            </a:tbl>
          </a:graphicData>
        </a:graphic>
      </p:graphicFrame>
      <p:sp>
        <p:nvSpPr>
          <p:cNvPr id="57" name="文本框 56"/>
          <p:cNvSpPr txBox="1"/>
          <p:nvPr/>
        </p:nvSpPr>
        <p:spPr>
          <a:xfrm>
            <a:off x="6038145" y="372119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1*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5607335" y="491971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1*</a:t>
            </a:r>
            <a:endParaRPr lang="zh-CN" altLang="en-US" dirty="0"/>
          </a:p>
        </p:txBody>
      </p:sp>
      <p:graphicFrame>
        <p:nvGraphicFramePr>
          <p:cNvPr id="92" name="表格 91"/>
          <p:cNvGraphicFramePr>
            <a:graphicFrameLocks noGrp="1"/>
          </p:cNvGraphicFramePr>
          <p:nvPr/>
        </p:nvGraphicFramePr>
        <p:xfrm>
          <a:off x="9102036" y="4669800"/>
          <a:ext cx="2674611" cy="86129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91537"/>
                <a:gridCol w="891537"/>
                <a:gridCol w="891537"/>
              </a:tblGrid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1.02042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1.03123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1.04164</a:t>
                      </a:r>
                      <a:endParaRPr lang="zh-CN" altLang="en-US" sz="1200" b="0" dirty="0"/>
                    </a:p>
                  </a:txBody>
                  <a:tcPr marL="142331" marR="142331" marT="71166" marB="71166" anchor="ctr"/>
                </a:tc>
              </a:tr>
              <a:tr h="4306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1.05205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1.04164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1.07287</a:t>
                      </a:r>
                      <a:endParaRPr lang="zh-CN" altLang="en-US" sz="1200" dirty="0"/>
                    </a:p>
                  </a:txBody>
                  <a:tcPr marL="142331" marR="142331" marT="71166" marB="71166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卷积神经网络概述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卷积神经网络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代码实践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基本结构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网络训练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464784" y="225944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EC88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EC88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27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深层神经网络问题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390591" y="2725162"/>
            <a:ext cx="7248401" cy="3292833"/>
            <a:chOff x="2978346" y="1712362"/>
            <a:chExt cx="8674907" cy="3802561"/>
          </a:xfrm>
        </p:grpSpPr>
        <p:grpSp>
          <p:nvGrpSpPr>
            <p:cNvPr id="42" name="组合 41"/>
            <p:cNvGrpSpPr/>
            <p:nvPr/>
          </p:nvGrpSpPr>
          <p:grpSpPr>
            <a:xfrm>
              <a:off x="3347678" y="1712362"/>
              <a:ext cx="8305575" cy="3433276"/>
              <a:chOff x="1158890" y="1900723"/>
              <a:chExt cx="7943097" cy="3272863"/>
            </a:xfrm>
          </p:grpSpPr>
          <p:pic>
            <p:nvPicPr>
              <p:cNvPr id="45" name="Picture 2" descr="https://raw.githubusercontent.com/stdcoutzyx/Paper_Read/master/blogs/imgs/5.jp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664"/>
              <a:stretch>
                <a:fillRect/>
              </a:stretch>
            </p:blipFill>
            <p:spPr bwMode="auto">
              <a:xfrm>
                <a:off x="4431664" y="1900723"/>
                <a:ext cx="4670323" cy="3272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timgsa.baidu.com/timg?image&amp;quality=80&amp;size=b9999_10000&amp;sec=1542671407265&amp;di=05d371bb0a2eebe0e55f2b4dbbb9bd1b&amp;imgtype=0&amp;src=http%3A%2F%2F5b0988e595225.cdn.sohucs.com%2Fimages%2F20180614%2F9fb441ca91da4b0da5492c6633b650c0.jpe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8890" y="1900768"/>
                <a:ext cx="3272774" cy="3272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文本框 42"/>
            <p:cNvSpPr txBox="1"/>
            <p:nvPr/>
          </p:nvSpPr>
          <p:spPr>
            <a:xfrm>
              <a:off x="4414684" y="5145591"/>
              <a:ext cx="2281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prstClr val="black"/>
                  </a:solidFill>
                </a:rPr>
                <a:t>1000-pixels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 rot="16200000">
              <a:off x="2022470" y="2799842"/>
              <a:ext cx="2281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prstClr val="black"/>
                  </a:solidFill>
                </a:rPr>
                <a:t>1000-pixels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0" y="2503527"/>
            <a:ext cx="45448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考虑一种情形：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以</a:t>
            </a:r>
            <a:r>
              <a:rPr lang="en-US" altLang="zh-CN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1000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*</a:t>
            </a:r>
            <a:r>
              <a:rPr lang="en-US" altLang="zh-CN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1000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的灰度图像作为输入层</a:t>
            </a:r>
            <a:endParaRPr lang="en-US" altLang="zh-CN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希望隐层有和输入相同的神经单元</a:t>
            </a:r>
            <a:endParaRPr lang="en-US" altLang="zh-CN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全连接：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10^6 * 10^6 = 1M * 1M 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＝１</a:t>
            </a:r>
            <a:r>
              <a:rPr lang="en-US" altLang="zh-CN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个参数，一个参数以浮点数</a:t>
            </a:r>
            <a:r>
              <a:rPr lang="en-US" altLang="zh-CN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4Byte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的方式存储</a:t>
            </a:r>
            <a:endParaRPr lang="en-US" altLang="zh-CN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需要不小于</a:t>
            </a:r>
            <a:r>
              <a:rPr lang="en-US" altLang="zh-CN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4T</a:t>
            </a:r>
            <a:r>
              <a:rPr lang="zh-CN" altLang="en-US" dirty="0" smtClean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内存</a:t>
            </a:r>
            <a:endParaRPr lang="en-US" altLang="zh-CN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6079" y="1280422"/>
            <a:ext cx="1905000" cy="119062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8779604" y="1294152"/>
            <a:ext cx="2859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这才是第一个隐层，有什么机器能受得了这种计算？</a:t>
            </a:r>
            <a:endParaRPr lang="en-US" altLang="zh-CN" dirty="0">
              <a:solidFill>
                <a:srgbClr val="FF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rgbClr val="FF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从入门到放弃系列。。</a:t>
            </a:r>
            <a:endParaRPr lang="zh-CN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144511" y="5827162"/>
            <a:ext cx="4841011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对于图像处理，我们是不是可以利用图像的某些模式或者说是特点，简化每一层的计算过程？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27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深层神经网络问题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747942" y="2369562"/>
            <a:ext cx="5746195" cy="2661945"/>
            <a:chOff x="1462284" y="1492551"/>
            <a:chExt cx="4179411" cy="2034632"/>
          </a:xfrm>
        </p:grpSpPr>
        <p:pic>
          <p:nvPicPr>
            <p:cNvPr id="23" name="Picture 2" descr="https://timgsa.baidu.com/timg?image&amp;quality=80&amp;size=b9999_10000&amp;sec=1542672967778&amp;di=e34b2d2284f82f3ebe43fb3de01eeb6a&amp;imgtype=0&amp;src=http%3A%2F%2Fdingyue.nosdn.127.net%2FvyO3TsRCL5ZPwISKJ6fx9ZQUxe5u0u3cwNWsgeeEbMwDI1540729733639compressflag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48" r="15923"/>
            <a:stretch>
              <a:fillRect/>
            </a:stretch>
          </p:blipFill>
          <p:spPr bwMode="auto">
            <a:xfrm>
              <a:off x="1462284" y="1492551"/>
              <a:ext cx="1956900" cy="203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1963870" y="2047751"/>
              <a:ext cx="953729" cy="924232"/>
            </a:xfrm>
            <a:prstGeom prst="rect">
              <a:avLst/>
            </a:prstGeom>
            <a:noFill/>
            <a:ln w="476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684795" y="1492551"/>
              <a:ext cx="1956900" cy="2034632"/>
              <a:chOff x="1462285" y="3793300"/>
              <a:chExt cx="1956900" cy="2034632"/>
            </a:xfrm>
          </p:grpSpPr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7"/>
              <a:srcRect l="17751" t="8781" r="2961" b="8781"/>
              <a:stretch>
                <a:fillRect/>
              </a:stretch>
            </p:blipFill>
            <p:spPr>
              <a:xfrm>
                <a:off x="1462285" y="3793300"/>
                <a:ext cx="1956900" cy="2034632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2404321" y="4810658"/>
                <a:ext cx="953729" cy="924232"/>
              </a:xfrm>
              <a:prstGeom prst="rect">
                <a:avLst/>
              </a:prstGeom>
              <a:noFill/>
              <a:ln w="476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211121" y="1585499"/>
            <a:ext cx="4786825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第一个发现：</a:t>
            </a:r>
            <a:endParaRPr lang="zh-CN" altLang="en-US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鸢尾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花仅出现在图像局部区域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并不是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所有具有相似形态特征的鸢尾花都位于图像的同一个位置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sz="105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如何应用这个发现？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sz="105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可能的做法：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定义一种提取局部的特征的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方法，可有效响应特定局部模式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用这种方法遍历整张图片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84959" y="1039540"/>
            <a:ext cx="3999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</a:t>
            </a:r>
            <a:r>
              <a:rPr lang="zh-CN" altLang="en-US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应用一次该方法只能提取一个特征</a:t>
            </a:r>
            <a:endParaRPr lang="en-US" altLang="zh-CN" dirty="0">
              <a:solidFill>
                <a:srgbClr val="FF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dirty="0">
              <a:solidFill>
                <a:srgbClr val="FF33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r>
              <a:rPr lang="zh-CN" altLang="en-US" dirty="0">
                <a:solidFill>
                  <a:srgbClr val="FF33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所以对应同一张图片输入，应该应用多次该方法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27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深层神经网络问题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9114" y="1586562"/>
            <a:ext cx="5546652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第二个发现：</a:t>
            </a:r>
            <a:endParaRPr lang="zh-CN" altLang="en-US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大小改变，鸢尾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花仍然可以有效区分</a:t>
            </a:r>
            <a:endParaRPr lang="en-US" altLang="zh-CN" b="1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ct val="150000"/>
              </a:lnSpc>
              <a:defRPr/>
            </a:pPr>
            <a:endParaRPr lang="en-US" altLang="zh-CN" sz="105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如何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利用这个特性？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sz="105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可能的做法：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神经网络逐层累加的过程中，可以直接对图像进行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缩放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缩放到适当大小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后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，可以在特征提取过程中得到有效响应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672591" y="2738849"/>
            <a:ext cx="4642593" cy="3030510"/>
            <a:chOff x="7441252" y="2979174"/>
            <a:chExt cx="4243628" cy="2703870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6"/>
            <a:srcRect l="57395" t="50761" r="2961" b="8781"/>
            <a:stretch>
              <a:fillRect/>
            </a:stretch>
          </p:blipFill>
          <p:spPr>
            <a:xfrm>
              <a:off x="8994374" y="2979174"/>
              <a:ext cx="2690506" cy="270387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6"/>
            <a:srcRect l="57395" t="49850" r="2961" b="8781"/>
            <a:stretch>
              <a:fillRect/>
            </a:stretch>
          </p:blipFill>
          <p:spPr>
            <a:xfrm>
              <a:off x="7441252" y="4326189"/>
              <a:ext cx="1345254" cy="1356852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7441253" y="4336026"/>
              <a:ext cx="1345253" cy="1347015"/>
            </a:xfrm>
            <a:prstGeom prst="rect">
              <a:avLst/>
            </a:prstGeom>
            <a:noFill/>
            <a:ln w="476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 flipV="1">
              <a:off x="8786506" y="2979174"/>
              <a:ext cx="207868" cy="1356852"/>
            </a:xfrm>
            <a:prstGeom prst="line">
              <a:avLst/>
            </a:prstGeom>
            <a:ln w="317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786506" y="5683030"/>
              <a:ext cx="26333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8994374" y="2984092"/>
              <a:ext cx="2690506" cy="2698938"/>
            </a:xfrm>
            <a:prstGeom prst="rect">
              <a:avLst/>
            </a:prstGeom>
            <a:noFill/>
            <a:ln w="476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27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573885" y="1316745"/>
            <a:ext cx="4830276" cy="4599318"/>
            <a:chOff x="6002485" y="923284"/>
            <a:chExt cx="5574241" cy="5445840"/>
          </a:xfrm>
        </p:grpSpPr>
        <p:grpSp>
          <p:nvGrpSpPr>
            <p:cNvPr id="23" name="组合 22"/>
            <p:cNvGrpSpPr/>
            <p:nvPr/>
          </p:nvGrpSpPr>
          <p:grpSpPr>
            <a:xfrm>
              <a:off x="6002485" y="923284"/>
              <a:ext cx="5574240" cy="2661945"/>
              <a:chOff x="1587353" y="1492551"/>
              <a:chExt cx="4054342" cy="2034632"/>
            </a:xfrm>
          </p:grpSpPr>
          <p:pic>
            <p:nvPicPr>
              <p:cNvPr id="39" name="Picture 2" descr="https://timgsa.baidu.com/timg?image&amp;quality=80&amp;size=b9999_10000&amp;sec=1542672967778&amp;di=e34b2d2284f82f3ebe43fb3de01eeb6a&amp;imgtype=0&amp;src=http%3A%2F%2Fdingyue.nosdn.127.net%2FvyO3TsRCL5ZPwISKJ6fx9ZQUxe5u0u3cwNWsgeeEbMwDI1540729733639compressflag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8" r="15923"/>
              <a:stretch>
                <a:fillRect/>
              </a:stretch>
            </p:blipFill>
            <p:spPr bwMode="auto">
              <a:xfrm>
                <a:off x="1587353" y="1492551"/>
                <a:ext cx="1956900" cy="20346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矩形 39"/>
              <p:cNvSpPr/>
              <p:nvPr/>
            </p:nvSpPr>
            <p:spPr>
              <a:xfrm>
                <a:off x="2088939" y="2047751"/>
                <a:ext cx="953729" cy="924232"/>
              </a:xfrm>
              <a:prstGeom prst="rect">
                <a:avLst/>
              </a:prstGeom>
              <a:noFill/>
              <a:ln w="476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3684795" y="1492551"/>
                <a:ext cx="1956900" cy="2034632"/>
                <a:chOff x="1462285" y="3793300"/>
                <a:chExt cx="1956900" cy="2034632"/>
              </a:xfrm>
            </p:grpSpPr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7751" t="8781" r="2961" b="8781"/>
                <a:stretch>
                  <a:fillRect/>
                </a:stretch>
              </p:blipFill>
              <p:spPr>
                <a:xfrm>
                  <a:off x="1462285" y="3793300"/>
                  <a:ext cx="1956900" cy="2034632"/>
                </a:xfrm>
                <a:prstGeom prst="rect">
                  <a:avLst/>
                </a:prstGeom>
              </p:spPr>
            </p:pic>
            <p:sp>
              <p:nvSpPr>
                <p:cNvPr id="43" name="矩形 42"/>
                <p:cNvSpPr/>
                <p:nvPr/>
              </p:nvSpPr>
              <p:spPr>
                <a:xfrm>
                  <a:off x="2404321" y="4810658"/>
                  <a:ext cx="953729" cy="924232"/>
                </a:xfrm>
                <a:prstGeom prst="rect">
                  <a:avLst/>
                </a:prstGeom>
                <a:noFill/>
                <a:ln w="47625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7354530" y="3707179"/>
              <a:ext cx="4222196" cy="2661945"/>
              <a:chOff x="7441252" y="2979174"/>
              <a:chExt cx="4243628" cy="2703870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7"/>
              <a:srcRect l="57395" t="50761" r="2961" b="8781"/>
              <a:stretch>
                <a:fillRect/>
              </a:stretch>
            </p:blipFill>
            <p:spPr>
              <a:xfrm>
                <a:off x="8994374" y="2979174"/>
                <a:ext cx="2690506" cy="2703870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7"/>
              <a:srcRect l="57395" t="49850" r="2961" b="8781"/>
              <a:stretch>
                <a:fillRect/>
              </a:stretch>
            </p:blipFill>
            <p:spPr>
              <a:xfrm>
                <a:off x="7441252" y="4326189"/>
                <a:ext cx="1345254" cy="1356852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7441253" y="4336026"/>
                <a:ext cx="1345253" cy="1347015"/>
              </a:xfrm>
              <a:prstGeom prst="rect">
                <a:avLst/>
              </a:prstGeom>
              <a:noFill/>
              <a:ln w="476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 flipV="1">
                <a:off x="8786506" y="2979174"/>
                <a:ext cx="207868" cy="1356852"/>
              </a:xfrm>
              <a:prstGeom prst="line">
                <a:avLst/>
              </a:prstGeom>
              <a:ln w="3175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786506" y="5683030"/>
                <a:ext cx="263336" cy="0"/>
              </a:xfrm>
              <a:prstGeom prst="line">
                <a:avLst/>
              </a:prstGeom>
              <a:ln w="381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8" name="矩形 37"/>
              <p:cNvSpPr/>
              <p:nvPr/>
            </p:nvSpPr>
            <p:spPr>
              <a:xfrm>
                <a:off x="8994374" y="2984092"/>
                <a:ext cx="2690506" cy="2698938"/>
              </a:xfrm>
              <a:prstGeom prst="rect">
                <a:avLst/>
              </a:prstGeom>
              <a:noFill/>
              <a:ln w="476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229114" y="1585499"/>
            <a:ext cx="54855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第一个发现对应的可能的做法：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定义一种提取局部的特征的方法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，可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有效响应特定局部模式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这种方法遍历整张图片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68244" y="4126541"/>
            <a:ext cx="5546652" cy="129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第二个发现对应的可能的做法：</a:t>
            </a:r>
            <a:endParaRPr lang="en-US" altLang="zh-CN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在神经网络逐层累加的过程中，可以直接对图像进行缩放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19982" y="5506270"/>
            <a:ext cx="509194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池化：下采样被检测物体不变模式</a:t>
            </a:r>
            <a:endParaRPr lang="en-US" altLang="zh-CN" sz="2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19983" y="3341423"/>
            <a:ext cx="3194318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卷积：平移不变模式</a:t>
            </a:r>
            <a:endParaRPr lang="en-US" altLang="zh-CN" sz="2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902417" y="6019054"/>
            <a:ext cx="4631461" cy="773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4472C4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那是不是卷积和池化操作就够了？我们是不是还需要更深的模型？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294096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453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框架（以分类为例）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664" y="2955376"/>
            <a:ext cx="6943021" cy="336839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18999" y="1546779"/>
            <a:ext cx="11724845" cy="129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卷积层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激活函数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池化层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全连接层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出现多次，用于提取特征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					                                                     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在最后出现一次或多次，用于做分类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211664" y="2994278"/>
            <a:ext cx="4207740" cy="1081975"/>
            <a:chOff x="4133981" y="2801307"/>
            <a:chExt cx="4411218" cy="1274946"/>
          </a:xfrm>
        </p:grpSpPr>
        <p:sp>
          <p:nvSpPr>
            <p:cNvPr id="35" name="矩形 34"/>
            <p:cNvSpPr/>
            <p:nvPr/>
          </p:nvSpPr>
          <p:spPr>
            <a:xfrm>
              <a:off x="4133981" y="2805441"/>
              <a:ext cx="1470406" cy="1265113"/>
            </a:xfrm>
            <a:prstGeom prst="rect">
              <a:avLst/>
            </a:prstGeom>
            <a:noFill/>
            <a:ln w="476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604387" y="2811140"/>
              <a:ext cx="1470406" cy="1265113"/>
            </a:xfrm>
            <a:prstGeom prst="rect">
              <a:avLst/>
            </a:prstGeom>
            <a:noFill/>
            <a:ln w="476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074793" y="2801307"/>
              <a:ext cx="1470406" cy="1265113"/>
            </a:xfrm>
            <a:prstGeom prst="rect">
              <a:avLst/>
            </a:prstGeom>
            <a:noFill/>
            <a:ln w="4762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8419404" y="3002623"/>
            <a:ext cx="990067" cy="2926229"/>
          </a:xfrm>
          <a:prstGeom prst="rect">
            <a:avLst/>
          </a:prstGeom>
          <a:noFill/>
          <a:ln w="444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5506065" y="2498271"/>
            <a:ext cx="245806" cy="50435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740877" y="2869668"/>
            <a:ext cx="147484" cy="132955"/>
          </a:xfrm>
          <a:prstGeom prst="line">
            <a:avLst/>
          </a:prstGeom>
          <a:ln w="3492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卷积神经网络概述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卷积神经网络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基本结构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网络训练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cac1267c-c802-4250-ad48-01fe23a8db58"/>
  <p:tag name="COMMONDATA" val="eyJoZGlkIjoiMjU2ZDQxNzEzMmJlODI0MTk0MTVmZmJlZGIxZTk2MT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7306</Words>
  <Application>WPS 演示</Application>
  <PresentationFormat>宽屏</PresentationFormat>
  <Paragraphs>1787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Times New Roman</vt:lpstr>
      <vt:lpstr>华文楷体</vt:lpstr>
      <vt:lpstr>黑体</vt:lpstr>
      <vt:lpstr>Arial Unicode MS</vt:lpstr>
      <vt:lpstr>等线 Light</vt:lpstr>
      <vt:lpstr>等线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冯建周</cp:lastModifiedBy>
  <cp:revision>463</cp:revision>
  <dcterms:created xsi:type="dcterms:W3CDTF">2020-07-22T07:30:00Z</dcterms:created>
  <dcterms:modified xsi:type="dcterms:W3CDTF">2023-05-11T01:24:56Z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DE7DDC1D784A466C8B2BDD1EC173EBF3_12</vt:lpwstr>
  </property>
  <property fmtid="{D5CDD505-2E9C-101B-9397-08002B2CF9AE}" pid="3" name="KSOProductBuildVer">
    <vt:lpwstr>2052-11.1.0.14036</vt:lpwstr>
  </property>
</Properties>
</file>